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8" r:id="rId1"/>
  </p:sldMasterIdLst>
  <p:notesMasterIdLst>
    <p:notesMasterId r:id="rId24"/>
  </p:notesMasterIdLst>
  <p:sldIdLst>
    <p:sldId id="256" r:id="rId2"/>
    <p:sldId id="349" r:id="rId3"/>
    <p:sldId id="350" r:id="rId4"/>
    <p:sldId id="351" r:id="rId5"/>
    <p:sldId id="353" r:id="rId6"/>
    <p:sldId id="354" r:id="rId7"/>
    <p:sldId id="355" r:id="rId8"/>
    <p:sldId id="356" r:id="rId9"/>
    <p:sldId id="358" r:id="rId10"/>
    <p:sldId id="359" r:id="rId11"/>
    <p:sldId id="360" r:id="rId12"/>
    <p:sldId id="362" r:id="rId13"/>
    <p:sldId id="363" r:id="rId14"/>
    <p:sldId id="364" r:id="rId15"/>
    <p:sldId id="365" r:id="rId16"/>
    <p:sldId id="366" r:id="rId17"/>
    <p:sldId id="367" r:id="rId18"/>
    <p:sldId id="368" r:id="rId19"/>
    <p:sldId id="369" r:id="rId20"/>
    <p:sldId id="370" r:id="rId21"/>
    <p:sldId id="276" r:id="rId22"/>
    <p:sldId id="302" r:id="rId23"/>
  </p:sldIdLst>
  <p:sldSz cx="9144000" cy="5143500" type="screen16x9"/>
  <p:notesSz cx="6858000" cy="9144000"/>
  <p:embeddedFontLst>
    <p:embeddedFont>
      <p:font typeface="Open Sans" charset="0"/>
      <p:regular r:id="rId25"/>
      <p:bold r:id="rId26"/>
      <p:italic r:id="rId27"/>
      <p:boldItalic r:id="rId28"/>
    </p:embeddedFont>
    <p:embeddedFont>
      <p:font typeface="Josefin Sans" charset="0"/>
      <p:regular r:id="rId29"/>
      <p:bold r:id="rId30"/>
      <p:italic r:id="rId31"/>
      <p:boldItalic r:id="rId32"/>
    </p:embeddedFont>
    <p:embeddedFont>
      <p:font typeface="Proxima Nova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3163ABF3-F23A-47B5-A27E-AC325165CA65}">
  <a:tblStyle styleId="{3163ABF3-F23A-47B5-A27E-AC325165CA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300" y="-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120094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ab8d1ca927_3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ab8d1ca927_3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ab8d1ca927_3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ab8d1ca927_3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gab8d1ca927_3_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0" name="Google Shape;1990;gab8d1ca927_3_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b347e33a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b347e33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" name="Google Shape;2566;gab8d1ca927_3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7" name="Google Shape;2567;gab8d1ca927_3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" name="Google Shape;2566;gab8d1ca927_3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7" name="Google Shape;2567;gab8d1ca927_3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" name="Google Shape;2566;gab8d1ca927_3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7" name="Google Shape;2567;gab8d1ca927_3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" name="Google Shape;2566;gab8d1ca927_3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7" name="Google Shape;2567;gab8d1ca927_3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" name="Google Shape;2566;gab8d1ca927_3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7" name="Google Shape;2567;gab8d1ca927_3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" name="Google Shape;2566;gab8d1ca927_3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7" name="Google Shape;2567;gab8d1ca927_3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" name="Google Shape;2566;gab8d1ca927_3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7" name="Google Shape;2567;gab8d1ca927_3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ab8d1ca927_3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ab8d1ca927_3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b347e33ac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b347e33ac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gd1e87cec6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8" name="Google Shape;1898;gd1e87cec6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ab8d1ca927_3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ab8d1ca927_3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b347e33a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b347e33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ab8d1ca927_3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ab8d1ca927_3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d1e87cec61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d1e87cec61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" name="Google Shape;2566;gab8d1ca927_3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7" name="Google Shape;2567;gab8d1ca927_3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ab8d1ca927_3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ab8d1ca927_3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ab8d1ca927_3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ab8d1ca927_3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78600" y="1484550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47575" y="3466725"/>
            <a:ext cx="4048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1867025" y="1013175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-229260" y="3396805"/>
            <a:ext cx="3675485" cy="189381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315040" flipH="1">
            <a:off x="-236345" y="4475012"/>
            <a:ext cx="2114446" cy="9970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5400000">
            <a:off x="6110254" y="2527892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744675" y="-169359"/>
            <a:ext cx="3627772" cy="1869298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484934" flipH="1">
            <a:off x="7292455" y="-348495"/>
            <a:ext cx="2087045" cy="98416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53"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68"/>
          <p:cNvSpPr/>
          <p:nvPr/>
        </p:nvSpPr>
        <p:spPr>
          <a:xfrm rot="10800000">
            <a:off x="3937512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68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68"/>
          <p:cNvSpPr/>
          <p:nvPr/>
        </p:nvSpPr>
        <p:spPr>
          <a:xfrm rot="10800000" flipH="1">
            <a:off x="4720014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68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68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68"/>
          <p:cNvSpPr/>
          <p:nvPr/>
        </p:nvSpPr>
        <p:spPr>
          <a:xfrm rot="10800000">
            <a:off x="5220582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68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68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68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68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36" name="Google Shape;936;p62"/>
          <p:cNvSpPr txBox="1">
            <a:spLocks noGrp="1"/>
          </p:cNvSpPr>
          <p:nvPr>
            <p:ph type="subTitle" idx="1"/>
          </p:nvPr>
        </p:nvSpPr>
        <p:spPr>
          <a:xfrm>
            <a:off x="2115575" y="1535450"/>
            <a:ext cx="2007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37" name="Google Shape;937;p62"/>
          <p:cNvSpPr txBox="1">
            <a:spLocks noGrp="1"/>
          </p:cNvSpPr>
          <p:nvPr>
            <p:ph type="subTitle" idx="2"/>
          </p:nvPr>
        </p:nvSpPr>
        <p:spPr>
          <a:xfrm>
            <a:off x="2016350" y="2145400"/>
            <a:ext cx="5111400" cy="17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8" name="Google Shape;938;p62"/>
          <p:cNvSpPr/>
          <p:nvPr/>
        </p:nvSpPr>
        <p:spPr>
          <a:xfrm flipH="1">
            <a:off x="-178543" y="-118290"/>
            <a:ext cx="3204343" cy="165113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62"/>
          <p:cNvSpPr/>
          <p:nvPr/>
        </p:nvSpPr>
        <p:spPr>
          <a:xfrm rot="10800000" flipH="1">
            <a:off x="-278322" y="-72669"/>
            <a:ext cx="2420522" cy="1034218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62"/>
          <p:cNvSpPr/>
          <p:nvPr/>
        </p:nvSpPr>
        <p:spPr>
          <a:xfrm rot="-10484947">
            <a:off x="-734940" y="-411807"/>
            <a:ext cx="1843431" cy="8692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62"/>
          <p:cNvSpPr/>
          <p:nvPr/>
        </p:nvSpPr>
        <p:spPr>
          <a:xfrm rot="10800000" flipH="1">
            <a:off x="17222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62"/>
          <p:cNvSpPr/>
          <p:nvPr/>
        </p:nvSpPr>
        <p:spPr>
          <a:xfrm rot="10800000" flipH="1">
            <a:off x="832326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62"/>
          <p:cNvSpPr/>
          <p:nvPr/>
        </p:nvSpPr>
        <p:spPr>
          <a:xfrm rot="10800000" flipH="1">
            <a:off x="61551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2688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8154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>
            <a:off x="-260192" y="328529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10800000">
            <a:off x="158481" y="442998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369972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1811013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-332175" y="3703451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123202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108888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5365175" y="16661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4874550" y="-33346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10800000">
            <a:off x="536517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 rot="10800000">
            <a:off x="7188788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10800000">
            <a:off x="6621274" y="-43579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10800000">
            <a:off x="783287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10800000">
            <a:off x="8890913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7038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Quote 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"/>
          <p:cNvSpPr/>
          <p:nvPr/>
        </p:nvSpPr>
        <p:spPr>
          <a:xfrm rot="10800000" flipH="1">
            <a:off x="-34948" y="4374909"/>
            <a:ext cx="2505013" cy="76874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6"/>
          <p:cNvSpPr/>
          <p:nvPr/>
        </p:nvSpPr>
        <p:spPr>
          <a:xfrm flipH="1">
            <a:off x="6142736" y="0"/>
            <a:ext cx="2594745" cy="68451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6"/>
          <p:cNvSpPr/>
          <p:nvPr/>
        </p:nvSpPr>
        <p:spPr>
          <a:xfrm>
            <a:off x="6632383" y="0"/>
            <a:ext cx="3779755" cy="936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6"/>
          <p:cNvSpPr/>
          <p:nvPr/>
        </p:nvSpPr>
        <p:spPr>
          <a:xfrm flipH="1">
            <a:off x="-5" y="4269850"/>
            <a:ext cx="2018280" cy="87380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6"/>
          <p:cNvSpPr/>
          <p:nvPr/>
        </p:nvSpPr>
        <p:spPr>
          <a:xfrm>
            <a:off x="-1" y="4269786"/>
            <a:ext cx="1717924" cy="87359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6"/>
          <p:cNvSpPr/>
          <p:nvPr/>
        </p:nvSpPr>
        <p:spPr>
          <a:xfrm flipH="1">
            <a:off x="6962402" y="0"/>
            <a:ext cx="2594826" cy="822238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6"/>
          <p:cNvSpPr/>
          <p:nvPr/>
        </p:nvSpPr>
        <p:spPr>
          <a:xfrm rot="9281215" flipH="1">
            <a:off x="6963797" y="4203731"/>
            <a:ext cx="2228124" cy="91892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6"/>
          <p:cNvSpPr/>
          <p:nvPr/>
        </p:nvSpPr>
        <p:spPr>
          <a:xfrm rot="9280772" flipH="1">
            <a:off x="6019538" y="4396562"/>
            <a:ext cx="3782980" cy="1428824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6"/>
          <p:cNvSpPr/>
          <p:nvPr/>
        </p:nvSpPr>
        <p:spPr>
          <a:xfrm rot="9281383">
            <a:off x="6014037" y="3898835"/>
            <a:ext cx="4264746" cy="184380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6"/>
          <p:cNvSpPr/>
          <p:nvPr/>
        </p:nvSpPr>
        <p:spPr>
          <a:xfrm rot="10800000" flipH="1">
            <a:off x="-874529" y="63632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6"/>
          <p:cNvSpPr/>
          <p:nvPr/>
        </p:nvSpPr>
        <p:spPr>
          <a:xfrm rot="9367883">
            <a:off x="-1140979" y="-338044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6"/>
          <p:cNvSpPr/>
          <p:nvPr/>
        </p:nvSpPr>
        <p:spPr>
          <a:xfrm rot="9944222" flipH="1">
            <a:off x="-1677309" y="-294645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6"/>
          <p:cNvSpPr txBox="1">
            <a:spLocks noGrp="1"/>
          </p:cNvSpPr>
          <p:nvPr>
            <p:ph type="title"/>
          </p:nvPr>
        </p:nvSpPr>
        <p:spPr>
          <a:xfrm>
            <a:off x="2550000" y="3290249"/>
            <a:ext cx="40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2250150" y="1355551"/>
            <a:ext cx="4643700" cy="16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8" name="Google Shape;258;p16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6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6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6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6"/>
          <p:cNvSpPr/>
          <p:nvPr/>
        </p:nvSpPr>
        <p:spPr>
          <a:xfrm rot="5400000">
            <a:off x="957006" y="600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6"/>
          <p:cNvSpPr/>
          <p:nvPr/>
        </p:nvSpPr>
        <p:spPr>
          <a:xfrm rot="5400000">
            <a:off x="8564894" y="484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6"/>
          <p:cNvSpPr/>
          <p:nvPr/>
        </p:nvSpPr>
        <p:spPr>
          <a:xfrm rot="-5400000">
            <a:off x="234781" y="10034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6"/>
          <p:cNvSpPr/>
          <p:nvPr/>
        </p:nvSpPr>
        <p:spPr>
          <a:xfrm rot="5400000">
            <a:off x="1477081" y="140794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6"/>
          <p:cNvSpPr/>
          <p:nvPr/>
        </p:nvSpPr>
        <p:spPr>
          <a:xfrm rot="5400000">
            <a:off x="8233156" y="43377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6"/>
          <p:cNvSpPr/>
          <p:nvPr/>
        </p:nvSpPr>
        <p:spPr>
          <a:xfrm rot="5400000">
            <a:off x="7390894" y="4558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6"/>
          <p:cNvSpPr/>
          <p:nvPr/>
        </p:nvSpPr>
        <p:spPr>
          <a:xfrm rot="-5400000">
            <a:off x="8911081" y="35576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6"/>
          <p:cNvSpPr/>
          <p:nvPr/>
        </p:nvSpPr>
        <p:spPr>
          <a:xfrm rot="5400000">
            <a:off x="7296606" y="5209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8875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"/>
          <p:cNvSpPr txBox="1">
            <a:spLocks noGrp="1"/>
          </p:cNvSpPr>
          <p:nvPr>
            <p:ph type="title" hasCustomPrompt="1"/>
          </p:nvPr>
        </p:nvSpPr>
        <p:spPr>
          <a:xfrm>
            <a:off x="1217350" y="1604400"/>
            <a:ext cx="6709200" cy="14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1" name="Google Shape;151;p11"/>
          <p:cNvSpPr txBox="1">
            <a:spLocks noGrp="1"/>
          </p:cNvSpPr>
          <p:nvPr>
            <p:ph type="body" idx="1"/>
          </p:nvPr>
        </p:nvSpPr>
        <p:spPr>
          <a:xfrm>
            <a:off x="1668825" y="3087600"/>
            <a:ext cx="58062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11"/>
          <p:cNvSpPr/>
          <p:nvPr/>
        </p:nvSpPr>
        <p:spPr>
          <a:xfrm rot="10800000" flipH="1">
            <a:off x="2527149" y="4367365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1"/>
          <p:cNvSpPr/>
          <p:nvPr/>
        </p:nvSpPr>
        <p:spPr>
          <a:xfrm>
            <a:off x="6198946" y="4555768"/>
            <a:ext cx="308665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1"/>
          <p:cNvSpPr/>
          <p:nvPr/>
        </p:nvSpPr>
        <p:spPr>
          <a:xfrm rot="-7520738" flipH="1">
            <a:off x="7812289" y="3760467"/>
            <a:ext cx="1404819" cy="2093810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1"/>
          <p:cNvSpPr/>
          <p:nvPr/>
        </p:nvSpPr>
        <p:spPr>
          <a:xfrm flipH="1">
            <a:off x="5018091" y="47256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1"/>
          <p:cNvSpPr/>
          <p:nvPr/>
        </p:nvSpPr>
        <p:spPr>
          <a:xfrm flipH="1">
            <a:off x="7887341" y="4554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1"/>
          <p:cNvSpPr/>
          <p:nvPr/>
        </p:nvSpPr>
        <p:spPr>
          <a:xfrm flipH="1">
            <a:off x="8652966" y="36287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1"/>
          <p:cNvSpPr/>
          <p:nvPr/>
        </p:nvSpPr>
        <p:spPr>
          <a:xfrm flipH="1">
            <a:off x="7477516" y="43673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1"/>
          <p:cNvSpPr/>
          <p:nvPr/>
        </p:nvSpPr>
        <p:spPr>
          <a:xfrm flipH="1">
            <a:off x="-426404" y="-84700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1"/>
          <p:cNvSpPr/>
          <p:nvPr/>
        </p:nvSpPr>
        <p:spPr>
          <a:xfrm rot="10800000">
            <a:off x="-294784" y="-365201"/>
            <a:ext cx="308665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"/>
          <p:cNvSpPr/>
          <p:nvPr/>
        </p:nvSpPr>
        <p:spPr>
          <a:xfrm rot="3279262" flipH="1">
            <a:off x="-226292" y="-691608"/>
            <a:ext cx="1404819" cy="2093810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1"/>
          <p:cNvSpPr/>
          <p:nvPr/>
        </p:nvSpPr>
        <p:spPr>
          <a:xfrm flipH="1">
            <a:off x="88566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1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1"/>
          <p:cNvSpPr/>
          <p:nvPr/>
        </p:nvSpPr>
        <p:spPr>
          <a:xfrm flipH="1">
            <a:off x="82941" y="14352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4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0"/>
          <p:cNvSpPr txBox="1">
            <a:spLocks noGrp="1"/>
          </p:cNvSpPr>
          <p:nvPr>
            <p:ph type="title"/>
          </p:nvPr>
        </p:nvSpPr>
        <p:spPr>
          <a:xfrm>
            <a:off x="2846475" y="363275"/>
            <a:ext cx="345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26" name="Google Shape;526;p40"/>
          <p:cNvSpPr txBox="1">
            <a:spLocks noGrp="1"/>
          </p:cNvSpPr>
          <p:nvPr>
            <p:ph type="subTitle" idx="1"/>
          </p:nvPr>
        </p:nvSpPr>
        <p:spPr>
          <a:xfrm>
            <a:off x="788350" y="1645450"/>
            <a:ext cx="27045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27" name="Google Shape;527;p40"/>
          <p:cNvSpPr txBox="1">
            <a:spLocks noGrp="1"/>
          </p:cNvSpPr>
          <p:nvPr>
            <p:ph type="subTitle" idx="2"/>
          </p:nvPr>
        </p:nvSpPr>
        <p:spPr>
          <a:xfrm>
            <a:off x="538175" y="2255400"/>
            <a:ext cx="3834000" cy="19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8" name="Google Shape;528;p40"/>
          <p:cNvSpPr txBox="1">
            <a:spLocks noGrp="1"/>
          </p:cNvSpPr>
          <p:nvPr>
            <p:ph type="subTitle" idx="3"/>
          </p:nvPr>
        </p:nvSpPr>
        <p:spPr>
          <a:xfrm>
            <a:off x="5158975" y="1645450"/>
            <a:ext cx="27045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29" name="Google Shape;529;p40"/>
          <p:cNvSpPr txBox="1">
            <a:spLocks noGrp="1"/>
          </p:cNvSpPr>
          <p:nvPr>
            <p:ph type="subTitle" idx="4"/>
          </p:nvPr>
        </p:nvSpPr>
        <p:spPr>
          <a:xfrm>
            <a:off x="4771825" y="2255400"/>
            <a:ext cx="3834000" cy="19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0" name="Google Shape;530;p40"/>
          <p:cNvSpPr/>
          <p:nvPr/>
        </p:nvSpPr>
        <p:spPr>
          <a:xfrm rot="-10350985" flipH="1">
            <a:off x="6450155" y="-124771"/>
            <a:ext cx="3444934" cy="116747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40"/>
          <p:cNvSpPr/>
          <p:nvPr/>
        </p:nvSpPr>
        <p:spPr>
          <a:xfrm flipH="1">
            <a:off x="8345826" y="98462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0"/>
          <p:cNvSpPr/>
          <p:nvPr/>
        </p:nvSpPr>
        <p:spPr>
          <a:xfrm flipH="1">
            <a:off x="8977776" y="13254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40"/>
          <p:cNvSpPr/>
          <p:nvPr/>
        </p:nvSpPr>
        <p:spPr>
          <a:xfrm flipH="1">
            <a:off x="6236651" y="1883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0"/>
          <p:cNvSpPr/>
          <p:nvPr/>
        </p:nvSpPr>
        <p:spPr>
          <a:xfrm flipH="1">
            <a:off x="7070376" y="539299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40"/>
          <p:cNvSpPr/>
          <p:nvPr/>
        </p:nvSpPr>
        <p:spPr>
          <a:xfrm>
            <a:off x="7168769" y="-99365"/>
            <a:ext cx="2517610" cy="104157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40"/>
          <p:cNvSpPr/>
          <p:nvPr/>
        </p:nvSpPr>
        <p:spPr>
          <a:xfrm rot="10800000" flipH="1">
            <a:off x="7678176" y="-210266"/>
            <a:ext cx="2057229" cy="77897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40"/>
          <p:cNvSpPr/>
          <p:nvPr/>
        </p:nvSpPr>
        <p:spPr>
          <a:xfrm rot="10350985">
            <a:off x="-562292" y="-173408"/>
            <a:ext cx="3444934" cy="116747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40"/>
          <p:cNvSpPr/>
          <p:nvPr/>
        </p:nvSpPr>
        <p:spPr>
          <a:xfrm>
            <a:off x="823471" y="93598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40"/>
          <p:cNvSpPr/>
          <p:nvPr/>
        </p:nvSpPr>
        <p:spPr>
          <a:xfrm>
            <a:off x="256621" y="1276811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40"/>
          <p:cNvSpPr/>
          <p:nvPr/>
        </p:nvSpPr>
        <p:spPr>
          <a:xfrm>
            <a:off x="2997746" y="13973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40"/>
          <p:cNvSpPr/>
          <p:nvPr/>
        </p:nvSpPr>
        <p:spPr>
          <a:xfrm>
            <a:off x="2164021" y="490661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40"/>
          <p:cNvSpPr/>
          <p:nvPr/>
        </p:nvSpPr>
        <p:spPr>
          <a:xfrm flipH="1">
            <a:off x="-353582" y="-148002"/>
            <a:ext cx="2517610" cy="104157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40"/>
          <p:cNvSpPr/>
          <p:nvPr/>
        </p:nvSpPr>
        <p:spPr>
          <a:xfrm rot="10800000">
            <a:off x="-402608" y="-258904"/>
            <a:ext cx="2057229" cy="77897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20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4"/>
          <p:cNvSpPr/>
          <p:nvPr/>
        </p:nvSpPr>
        <p:spPr>
          <a:xfrm rot="-5400000" flipH="1">
            <a:off x="7394663" y="2761041"/>
            <a:ext cx="2443246" cy="56873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44"/>
          <p:cNvSpPr/>
          <p:nvPr/>
        </p:nvSpPr>
        <p:spPr>
          <a:xfrm rot="-5399497">
            <a:off x="6547057" y="1922604"/>
            <a:ext cx="4515337" cy="678344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44"/>
          <p:cNvSpPr/>
          <p:nvPr/>
        </p:nvSpPr>
        <p:spPr>
          <a:xfrm rot="-5400440" flipH="1">
            <a:off x="6201606" y="2210242"/>
            <a:ext cx="5161707" cy="722922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44"/>
          <p:cNvSpPr txBox="1">
            <a:spLocks noGrp="1"/>
          </p:cNvSpPr>
          <p:nvPr>
            <p:ph type="subTitle" idx="1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3" name="Google Shape;613;p44"/>
          <p:cNvSpPr txBox="1">
            <a:spLocks noGrp="1"/>
          </p:cNvSpPr>
          <p:nvPr>
            <p:ph type="subTitle" idx="2"/>
          </p:nvPr>
        </p:nvSpPr>
        <p:spPr>
          <a:xfrm>
            <a:off x="3610941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44"/>
          <p:cNvSpPr txBox="1">
            <a:spLocks noGrp="1"/>
          </p:cNvSpPr>
          <p:nvPr>
            <p:ph type="subTitle" idx="3"/>
          </p:nvPr>
        </p:nvSpPr>
        <p:spPr>
          <a:xfrm>
            <a:off x="812063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5" name="Google Shape;615;p44"/>
          <p:cNvSpPr txBox="1">
            <a:spLocks noGrp="1"/>
          </p:cNvSpPr>
          <p:nvPr>
            <p:ph type="subTitle" idx="4"/>
          </p:nvPr>
        </p:nvSpPr>
        <p:spPr>
          <a:xfrm>
            <a:off x="1094063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44"/>
          <p:cNvSpPr txBox="1">
            <a:spLocks noGrp="1"/>
          </p:cNvSpPr>
          <p:nvPr>
            <p:ph type="subTitle" idx="5"/>
          </p:nvPr>
        </p:nvSpPr>
        <p:spPr>
          <a:xfrm>
            <a:off x="3328941" y="35097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7" name="Google Shape;617;p44"/>
          <p:cNvSpPr txBox="1">
            <a:spLocks noGrp="1"/>
          </p:cNvSpPr>
          <p:nvPr>
            <p:ph type="subTitle" idx="6"/>
          </p:nvPr>
        </p:nvSpPr>
        <p:spPr>
          <a:xfrm>
            <a:off x="3610941" y="38288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44"/>
          <p:cNvSpPr txBox="1">
            <a:spLocks noGrp="1"/>
          </p:cNvSpPr>
          <p:nvPr>
            <p:ph type="subTitle" idx="7"/>
          </p:nvPr>
        </p:nvSpPr>
        <p:spPr>
          <a:xfrm>
            <a:off x="812063" y="35097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9" name="Google Shape;619;p44"/>
          <p:cNvSpPr txBox="1">
            <a:spLocks noGrp="1"/>
          </p:cNvSpPr>
          <p:nvPr>
            <p:ph type="subTitle" idx="8"/>
          </p:nvPr>
        </p:nvSpPr>
        <p:spPr>
          <a:xfrm>
            <a:off x="1094063" y="38288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44"/>
          <p:cNvSpPr txBox="1">
            <a:spLocks noGrp="1"/>
          </p:cNvSpPr>
          <p:nvPr>
            <p:ph type="subTitle" idx="9"/>
          </p:nvPr>
        </p:nvSpPr>
        <p:spPr>
          <a:xfrm>
            <a:off x="5845816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21" name="Google Shape;621;p44"/>
          <p:cNvSpPr txBox="1">
            <a:spLocks noGrp="1"/>
          </p:cNvSpPr>
          <p:nvPr>
            <p:ph type="subTitle" idx="13"/>
          </p:nvPr>
        </p:nvSpPr>
        <p:spPr>
          <a:xfrm>
            <a:off x="6127816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44"/>
          <p:cNvSpPr txBox="1">
            <a:spLocks noGrp="1"/>
          </p:cNvSpPr>
          <p:nvPr>
            <p:ph type="subTitle" idx="14"/>
          </p:nvPr>
        </p:nvSpPr>
        <p:spPr>
          <a:xfrm>
            <a:off x="5845816" y="35097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23" name="Google Shape;623;p44"/>
          <p:cNvSpPr txBox="1">
            <a:spLocks noGrp="1"/>
          </p:cNvSpPr>
          <p:nvPr>
            <p:ph type="subTitle" idx="15"/>
          </p:nvPr>
        </p:nvSpPr>
        <p:spPr>
          <a:xfrm>
            <a:off x="6127816" y="38288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44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25" name="Google Shape;625;p44"/>
          <p:cNvSpPr/>
          <p:nvPr/>
        </p:nvSpPr>
        <p:spPr>
          <a:xfrm>
            <a:off x="8351719" y="1688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44"/>
          <p:cNvSpPr/>
          <p:nvPr/>
        </p:nvSpPr>
        <p:spPr>
          <a:xfrm>
            <a:off x="8364481" y="48082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44"/>
          <p:cNvSpPr/>
          <p:nvPr/>
        </p:nvSpPr>
        <p:spPr>
          <a:xfrm rot="10800000">
            <a:off x="8515231" y="14905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44"/>
          <p:cNvSpPr/>
          <p:nvPr/>
        </p:nvSpPr>
        <p:spPr>
          <a:xfrm>
            <a:off x="7940944" y="29972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44"/>
          <p:cNvSpPr/>
          <p:nvPr/>
        </p:nvSpPr>
        <p:spPr>
          <a:xfrm rot="5400000">
            <a:off x="-1539825" y="1069929"/>
            <a:ext cx="3336529" cy="605972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44"/>
          <p:cNvSpPr/>
          <p:nvPr/>
        </p:nvSpPr>
        <p:spPr>
          <a:xfrm rot="6392579" flipH="1">
            <a:off x="-2086596" y="339210"/>
            <a:ext cx="4108425" cy="1125528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44"/>
          <p:cNvSpPr/>
          <p:nvPr/>
        </p:nvSpPr>
        <p:spPr>
          <a:xfrm rot="5980549">
            <a:off x="-2375690" y="502831"/>
            <a:ext cx="4840630" cy="1134631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44"/>
          <p:cNvSpPr/>
          <p:nvPr/>
        </p:nvSpPr>
        <p:spPr>
          <a:xfrm rot="10800000">
            <a:off x="115388" y="209797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44"/>
          <p:cNvSpPr/>
          <p:nvPr/>
        </p:nvSpPr>
        <p:spPr>
          <a:xfrm rot="10800000">
            <a:off x="361275" y="42206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44"/>
          <p:cNvSpPr/>
          <p:nvPr/>
        </p:nvSpPr>
        <p:spPr>
          <a:xfrm>
            <a:off x="333025" y="144100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44"/>
          <p:cNvSpPr/>
          <p:nvPr/>
        </p:nvSpPr>
        <p:spPr>
          <a:xfrm rot="10800000">
            <a:off x="1593613" y="-33062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9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58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59" name="Google Shape;859;p58"/>
          <p:cNvSpPr txBox="1">
            <a:spLocks noGrp="1"/>
          </p:cNvSpPr>
          <p:nvPr>
            <p:ph type="subTitle" idx="1"/>
          </p:nvPr>
        </p:nvSpPr>
        <p:spPr>
          <a:xfrm>
            <a:off x="3328957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0" name="Google Shape;860;p58"/>
          <p:cNvSpPr txBox="1">
            <a:spLocks noGrp="1"/>
          </p:cNvSpPr>
          <p:nvPr>
            <p:ph type="subTitle" idx="2"/>
          </p:nvPr>
        </p:nvSpPr>
        <p:spPr>
          <a:xfrm>
            <a:off x="3482707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58"/>
          <p:cNvSpPr txBox="1">
            <a:spLocks noGrp="1"/>
          </p:cNvSpPr>
          <p:nvPr>
            <p:ph type="subTitle" idx="3"/>
          </p:nvPr>
        </p:nvSpPr>
        <p:spPr>
          <a:xfrm>
            <a:off x="791813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2" name="Google Shape;862;p58"/>
          <p:cNvSpPr txBox="1">
            <a:spLocks noGrp="1"/>
          </p:cNvSpPr>
          <p:nvPr>
            <p:ph type="subTitle" idx="4"/>
          </p:nvPr>
        </p:nvSpPr>
        <p:spPr>
          <a:xfrm>
            <a:off x="945563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58"/>
          <p:cNvSpPr txBox="1">
            <a:spLocks noGrp="1"/>
          </p:cNvSpPr>
          <p:nvPr>
            <p:ph type="subTitle" idx="5"/>
          </p:nvPr>
        </p:nvSpPr>
        <p:spPr>
          <a:xfrm>
            <a:off x="5866075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4" name="Google Shape;864;p58"/>
          <p:cNvSpPr txBox="1">
            <a:spLocks noGrp="1"/>
          </p:cNvSpPr>
          <p:nvPr>
            <p:ph type="subTitle" idx="6"/>
          </p:nvPr>
        </p:nvSpPr>
        <p:spPr>
          <a:xfrm>
            <a:off x="6019825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58"/>
          <p:cNvSpPr/>
          <p:nvPr/>
        </p:nvSpPr>
        <p:spPr>
          <a:xfrm rot="10800000">
            <a:off x="2531291" y="4235323"/>
            <a:ext cx="5428956" cy="1009852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58"/>
          <p:cNvSpPr/>
          <p:nvPr/>
        </p:nvSpPr>
        <p:spPr>
          <a:xfrm rot="5400000">
            <a:off x="3108924" y="2854084"/>
            <a:ext cx="1442280" cy="356381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8"/>
          <p:cNvSpPr/>
          <p:nvPr/>
        </p:nvSpPr>
        <p:spPr>
          <a:xfrm>
            <a:off x="3682950" y="4420625"/>
            <a:ext cx="2132100" cy="123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58"/>
          <p:cNvSpPr/>
          <p:nvPr/>
        </p:nvSpPr>
        <p:spPr>
          <a:xfrm rot="10800000" flipH="1">
            <a:off x="3968688" y="40718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58"/>
          <p:cNvSpPr/>
          <p:nvPr/>
        </p:nvSpPr>
        <p:spPr>
          <a:xfrm rot="10800000" flipH="1">
            <a:off x="5921426" y="4554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58"/>
          <p:cNvSpPr/>
          <p:nvPr/>
        </p:nvSpPr>
        <p:spPr>
          <a:xfrm rot="10800000" flipH="1">
            <a:off x="1267213" y="45217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58"/>
          <p:cNvSpPr/>
          <p:nvPr/>
        </p:nvSpPr>
        <p:spPr>
          <a:xfrm rot="10800000" flipH="1">
            <a:off x="8100026" y="47529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58"/>
          <p:cNvSpPr/>
          <p:nvPr/>
        </p:nvSpPr>
        <p:spPr>
          <a:xfrm rot="10800000" flipH="1">
            <a:off x="6505813" y="485159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58"/>
          <p:cNvSpPr/>
          <p:nvPr/>
        </p:nvSpPr>
        <p:spPr>
          <a:xfrm rot="10800000" flipH="1">
            <a:off x="1985676" y="410423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9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64"/>
          <p:cNvSpPr/>
          <p:nvPr/>
        </p:nvSpPr>
        <p:spPr>
          <a:xfrm rot="10800000">
            <a:off x="2251306" y="-128"/>
            <a:ext cx="4462873" cy="1059925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64"/>
          <p:cNvSpPr/>
          <p:nvPr/>
        </p:nvSpPr>
        <p:spPr>
          <a:xfrm rot="10799504" flipH="1">
            <a:off x="-6750" y="531"/>
            <a:ext cx="9154265" cy="81230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64"/>
          <p:cNvSpPr/>
          <p:nvPr/>
        </p:nvSpPr>
        <p:spPr>
          <a:xfrm rot="-10799504">
            <a:off x="236" y="485"/>
            <a:ext cx="9154265" cy="865690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64"/>
          <p:cNvSpPr/>
          <p:nvPr/>
        </p:nvSpPr>
        <p:spPr>
          <a:xfrm rot="-4555973" flipH="1">
            <a:off x="4908829" y="2657012"/>
            <a:ext cx="1457076" cy="4557441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64"/>
          <p:cNvSpPr/>
          <p:nvPr/>
        </p:nvSpPr>
        <p:spPr>
          <a:xfrm rot="10800000" flipH="1">
            <a:off x="1" y="4443074"/>
            <a:ext cx="9154264" cy="836745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64"/>
          <p:cNvSpPr/>
          <p:nvPr/>
        </p:nvSpPr>
        <p:spPr>
          <a:xfrm rot="10800000" flipH="1">
            <a:off x="-6750" y="4366693"/>
            <a:ext cx="9161260" cy="9175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64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64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64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64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64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64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64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0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65"/>
          <p:cNvSpPr/>
          <p:nvPr/>
        </p:nvSpPr>
        <p:spPr>
          <a:xfrm rot="10800000" flipH="1">
            <a:off x="1206036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65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65"/>
          <p:cNvSpPr/>
          <p:nvPr/>
        </p:nvSpPr>
        <p:spPr>
          <a:xfrm rot="10800000">
            <a:off x="-1374513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65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65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65"/>
          <p:cNvSpPr/>
          <p:nvPr/>
        </p:nvSpPr>
        <p:spPr>
          <a:xfrm rot="10800000" flipH="1">
            <a:off x="-77156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65"/>
          <p:cNvSpPr/>
          <p:nvPr/>
        </p:nvSpPr>
        <p:spPr>
          <a:xfrm>
            <a:off x="1958250" y="40720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65"/>
          <p:cNvSpPr/>
          <p:nvPr/>
        </p:nvSpPr>
        <p:spPr>
          <a:xfrm>
            <a:off x="285300" y="38556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65"/>
          <p:cNvSpPr/>
          <p:nvPr/>
        </p:nvSpPr>
        <p:spPr>
          <a:xfrm>
            <a:off x="4522800" y="48927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65"/>
          <p:cNvSpPr/>
          <p:nvPr/>
        </p:nvSpPr>
        <p:spPr>
          <a:xfrm rot="10800000" flipH="1">
            <a:off x="6363775" y="11325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65"/>
          <p:cNvSpPr/>
          <p:nvPr/>
        </p:nvSpPr>
        <p:spPr>
          <a:xfrm rot="10800000" flipH="1">
            <a:off x="8271400" y="13415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65"/>
          <p:cNvSpPr/>
          <p:nvPr/>
        </p:nvSpPr>
        <p:spPr>
          <a:xfrm rot="10800000" flipH="1">
            <a:off x="4360525" y="3233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66"/>
          <p:cNvSpPr/>
          <p:nvPr/>
        </p:nvSpPr>
        <p:spPr>
          <a:xfrm rot="-5400000" flipH="1">
            <a:off x="7050252" y="2575411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66"/>
          <p:cNvSpPr/>
          <p:nvPr/>
        </p:nvSpPr>
        <p:spPr>
          <a:xfrm rot="-5399497">
            <a:off x="6325430" y="1701197"/>
            <a:ext cx="4515337" cy="1121168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66"/>
          <p:cNvSpPr/>
          <p:nvPr/>
        </p:nvSpPr>
        <p:spPr>
          <a:xfrm rot="-5400440" flipH="1">
            <a:off x="5965428" y="1974301"/>
            <a:ext cx="5161707" cy="1194801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66"/>
          <p:cNvSpPr/>
          <p:nvPr/>
        </p:nvSpPr>
        <p:spPr>
          <a:xfrm rot="-5400000">
            <a:off x="-1791843" y="1811847"/>
            <a:ext cx="5127422" cy="1543736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66"/>
          <p:cNvSpPr/>
          <p:nvPr/>
        </p:nvSpPr>
        <p:spPr>
          <a:xfrm rot="-5400000">
            <a:off x="-1926425" y="1930649"/>
            <a:ext cx="5143202" cy="129035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66"/>
          <p:cNvSpPr/>
          <p:nvPr/>
        </p:nvSpPr>
        <p:spPr>
          <a:xfrm rot="-5400000" flipH="1">
            <a:off x="-1877527" y="1881640"/>
            <a:ext cx="5143337" cy="13882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66"/>
          <p:cNvSpPr/>
          <p:nvPr/>
        </p:nvSpPr>
        <p:spPr>
          <a:xfrm>
            <a:off x="1104550" y="27103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66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66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66"/>
          <p:cNvSpPr/>
          <p:nvPr/>
        </p:nvSpPr>
        <p:spPr>
          <a:xfrm>
            <a:off x="1169650" y="4168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66"/>
          <p:cNvSpPr/>
          <p:nvPr/>
        </p:nvSpPr>
        <p:spPr>
          <a:xfrm>
            <a:off x="152073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66"/>
          <p:cNvSpPr/>
          <p:nvPr/>
        </p:nvSpPr>
        <p:spPr>
          <a:xfrm rot="10800000" flipH="1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66"/>
          <p:cNvSpPr/>
          <p:nvPr/>
        </p:nvSpPr>
        <p:spPr>
          <a:xfrm rot="10800000" flipH="1">
            <a:off x="7695850" y="10064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66"/>
          <p:cNvSpPr/>
          <p:nvPr/>
        </p:nvSpPr>
        <p:spPr>
          <a:xfrm rot="10800000" flipH="1">
            <a:off x="779423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2"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7"/>
          <p:cNvSpPr/>
          <p:nvPr/>
        </p:nvSpPr>
        <p:spPr>
          <a:xfrm rot="-5911893" flipH="1">
            <a:off x="-358275" y="-757650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67"/>
          <p:cNvSpPr/>
          <p:nvPr/>
        </p:nvSpPr>
        <p:spPr>
          <a:xfrm rot="-515846" flipH="1">
            <a:off x="-1764995" y="-321140"/>
            <a:ext cx="4858752" cy="98474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67"/>
          <p:cNvSpPr/>
          <p:nvPr/>
        </p:nvSpPr>
        <p:spPr>
          <a:xfrm flipH="1">
            <a:off x="-1788061" y="-312190"/>
            <a:ext cx="4906095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67"/>
          <p:cNvSpPr/>
          <p:nvPr/>
        </p:nvSpPr>
        <p:spPr>
          <a:xfrm rot="4888107" flipH="1">
            <a:off x="1137128" y="4138487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67"/>
          <p:cNvSpPr/>
          <p:nvPr/>
        </p:nvSpPr>
        <p:spPr>
          <a:xfrm rot="-9922098" flipH="1">
            <a:off x="-1214868" y="4347472"/>
            <a:ext cx="4858620" cy="98475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67"/>
          <p:cNvSpPr/>
          <p:nvPr/>
        </p:nvSpPr>
        <p:spPr>
          <a:xfrm rot="-10346708" flipH="1">
            <a:off x="-752392" y="4478612"/>
            <a:ext cx="4905724" cy="106005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67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67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67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67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7" r:id="rId2"/>
    <p:sldLayoutId id="2147483686" r:id="rId3"/>
    <p:sldLayoutId id="2147483690" r:id="rId4"/>
    <p:sldLayoutId id="2147483704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21" r:id="rId11"/>
    <p:sldLayoutId id="2147483722" r:id="rId12"/>
    <p:sldLayoutId id="214748372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>
            <a:spLocks noGrp="1"/>
          </p:cNvSpPr>
          <p:nvPr>
            <p:ph type="ctrTitle"/>
          </p:nvPr>
        </p:nvSpPr>
        <p:spPr>
          <a:xfrm>
            <a:off x="674182" y="1038394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HEALTH INSURANCE COST PREDICTION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483" y="364434"/>
            <a:ext cx="4234460" cy="7664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35424" y="3021495"/>
            <a:ext cx="284404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Josefin Sans" charset="0"/>
              </a:rPr>
              <a:t>UNDER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Josefin Sans" charset="0"/>
              </a:rPr>
              <a:t>THE GUIDANCE OF</a:t>
            </a:r>
          </a:p>
          <a:p>
            <a:r>
              <a:rPr lang="en-US" dirty="0" err="1">
                <a:solidFill>
                  <a:schemeClr val="tx1"/>
                </a:solidFill>
                <a:latin typeface="Josefin Sans" charset="0"/>
              </a:rPr>
              <a:t>Dr.B.Jhansi</a:t>
            </a:r>
            <a:r>
              <a:rPr lang="en-US" dirty="0">
                <a:solidFill>
                  <a:schemeClr val="tx1"/>
                </a:solidFill>
                <a:latin typeface="Josefin Sans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Josefin Sans" charset="0"/>
              </a:rPr>
              <a:t>Vazram</a:t>
            </a:r>
            <a:r>
              <a:rPr lang="en-US" dirty="0">
                <a:solidFill>
                  <a:schemeClr val="tx1"/>
                </a:solidFill>
                <a:latin typeface="Josefin Sans" charset="0"/>
              </a:rPr>
              <a:t> M.Tech.,</a:t>
            </a:r>
            <a:r>
              <a:rPr lang="en-US" dirty="0" err="1">
                <a:solidFill>
                  <a:schemeClr val="tx1"/>
                </a:solidFill>
                <a:latin typeface="Josefin Sans" charset="0"/>
              </a:rPr>
              <a:t>Ph.D</a:t>
            </a:r>
            <a:r>
              <a:rPr lang="en-US" dirty="0">
                <a:latin typeface="Josefin Sans" charset="0"/>
              </a:rPr>
              <a:t>.</a:t>
            </a:r>
          </a:p>
          <a:p>
            <a:r>
              <a:rPr lang="en-US" dirty="0">
                <a:latin typeface="Josefin Sans" charset="0"/>
              </a:rPr>
              <a:t>             </a:t>
            </a:r>
            <a:r>
              <a:rPr lang="en-US" dirty="0" smtClean="0">
                <a:latin typeface="Josefin Sans" charset="0"/>
              </a:rPr>
              <a:t>  </a:t>
            </a:r>
            <a:r>
              <a:rPr lang="en-US" sz="12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Josefin Sans" charset="0"/>
              </a:rPr>
              <a:t>PROFESSOR</a:t>
            </a:r>
            <a:endParaRPr lang="en-US" sz="1200" dirty="0">
              <a:solidFill>
                <a:schemeClr val="accent6">
                  <a:lumMod val="60000"/>
                  <a:lumOff val="40000"/>
                </a:schemeClr>
              </a:solidFill>
              <a:latin typeface="Josefin Sans" charset="0"/>
            </a:endParaRP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4982817" y="2972903"/>
            <a:ext cx="321434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Submitted by:</a:t>
            </a:r>
          </a:p>
          <a:p>
            <a:r>
              <a:rPr lang="en-IN" dirty="0" err="1">
                <a:solidFill>
                  <a:schemeClr val="tx1"/>
                </a:solidFill>
                <a:latin typeface="Josefin Sans" charset="0"/>
              </a:rPr>
              <a:t>B.Kalyani</a:t>
            </a:r>
            <a:r>
              <a:rPr lang="en-IN" dirty="0">
                <a:solidFill>
                  <a:schemeClr val="tx1"/>
                </a:solidFill>
                <a:latin typeface="Josefin Sans" charset="0"/>
              </a:rPr>
              <a:t>	 </a:t>
            </a:r>
            <a:r>
              <a:rPr lang="en-IN" dirty="0" smtClean="0">
                <a:solidFill>
                  <a:schemeClr val="tx1"/>
                </a:solidFill>
                <a:latin typeface="Josefin Sans" charset="0"/>
              </a:rPr>
              <a:t>	(</a:t>
            </a:r>
            <a:r>
              <a:rPr lang="en-IN" dirty="0">
                <a:solidFill>
                  <a:schemeClr val="tx1"/>
                </a:solidFill>
                <a:latin typeface="Josefin Sans" charset="0"/>
              </a:rPr>
              <a:t>19471A0570)</a:t>
            </a:r>
          </a:p>
          <a:p>
            <a:r>
              <a:rPr lang="en-IN" dirty="0" err="1">
                <a:solidFill>
                  <a:schemeClr val="tx1"/>
                </a:solidFill>
                <a:latin typeface="Josefin Sans" charset="0"/>
              </a:rPr>
              <a:t>K.Lalitha</a:t>
            </a:r>
            <a:r>
              <a:rPr lang="en-IN" dirty="0">
                <a:solidFill>
                  <a:schemeClr val="tx1"/>
                </a:solidFill>
                <a:latin typeface="Josefin Sans" charset="0"/>
              </a:rPr>
              <a:t> Annapurna </a:t>
            </a:r>
            <a:r>
              <a:rPr lang="en-IN" dirty="0" smtClean="0">
                <a:solidFill>
                  <a:schemeClr val="tx1"/>
                </a:solidFill>
                <a:latin typeface="Josefin Sans" charset="0"/>
              </a:rPr>
              <a:t>	(</a:t>
            </a:r>
            <a:r>
              <a:rPr lang="en-IN" dirty="0">
                <a:solidFill>
                  <a:schemeClr val="tx1"/>
                </a:solidFill>
                <a:latin typeface="Josefin Sans" charset="0"/>
              </a:rPr>
              <a:t>19471A0591)</a:t>
            </a:r>
          </a:p>
          <a:p>
            <a:r>
              <a:rPr lang="en-IN" dirty="0" err="1">
                <a:solidFill>
                  <a:schemeClr val="tx1"/>
                </a:solidFill>
                <a:latin typeface="Josefin Sans" charset="0"/>
              </a:rPr>
              <a:t>A.Bhavani</a:t>
            </a:r>
            <a:r>
              <a:rPr lang="en-IN" dirty="0">
                <a:solidFill>
                  <a:schemeClr val="tx1"/>
                </a:solidFill>
                <a:latin typeface="Josefin Sans" charset="0"/>
              </a:rPr>
              <a:t>   </a:t>
            </a:r>
            <a:r>
              <a:rPr lang="en-IN" dirty="0" smtClean="0">
                <a:solidFill>
                  <a:schemeClr val="tx1"/>
                </a:solidFill>
                <a:latin typeface="Josefin Sans" charset="0"/>
              </a:rPr>
              <a:t>	(</a:t>
            </a:r>
            <a:r>
              <a:rPr lang="en-IN" dirty="0">
                <a:solidFill>
                  <a:schemeClr val="tx1"/>
                </a:solidFill>
                <a:latin typeface="Josefin Sans" charset="0"/>
              </a:rPr>
              <a:t>19471A0568)</a:t>
            </a:r>
          </a:p>
          <a:p>
            <a:endParaRPr lang="en-IN" dirty="0">
              <a:solidFill>
                <a:schemeClr val="tx1"/>
              </a:solidFill>
              <a:latin typeface="Josefin San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98"/>
          <p:cNvSpPr txBox="1">
            <a:spLocks noGrp="1"/>
          </p:cNvSpPr>
          <p:nvPr>
            <p:ph type="title"/>
          </p:nvPr>
        </p:nvSpPr>
        <p:spPr>
          <a:xfrm>
            <a:off x="1565430" y="862440"/>
            <a:ext cx="57983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Random Forest Regression</a:t>
            </a:r>
            <a:endParaRPr dirty="0"/>
          </a:p>
        </p:txBody>
      </p:sp>
      <p:sp>
        <p:nvSpPr>
          <p:cNvPr id="1382" name="Google Shape;1382;p98"/>
          <p:cNvSpPr txBox="1">
            <a:spLocks noGrp="1"/>
          </p:cNvSpPr>
          <p:nvPr>
            <p:ph type="subTitle" idx="2"/>
          </p:nvPr>
        </p:nvSpPr>
        <p:spPr>
          <a:xfrm>
            <a:off x="564679" y="1539781"/>
            <a:ext cx="7731182" cy="25286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17500" algn="just">
              <a:spcBef>
                <a:spcPts val="1000"/>
              </a:spcBef>
            </a:pPr>
            <a:r>
              <a:rPr lang="en-US" dirty="0"/>
              <a:t>Random Forest is an ensemble technique capable of performing both regression and classification tasks with the use of multiple decision trees and a technique called Bootstrap and Aggregation, commonly known as bagging</a:t>
            </a:r>
            <a:r>
              <a:rPr lang="en-US" dirty="0" smtClean="0"/>
              <a:t>.</a:t>
            </a:r>
          </a:p>
          <a:p>
            <a:pPr lvl="0" indent="-317500" algn="just">
              <a:spcBef>
                <a:spcPts val="1000"/>
              </a:spcBef>
            </a:pPr>
            <a:r>
              <a:rPr lang="en-US" dirty="0"/>
              <a:t>Random Forest runs efficiently on large datasets. </a:t>
            </a:r>
            <a:endParaRPr lang="en-US" dirty="0" smtClean="0"/>
          </a:p>
          <a:p>
            <a:pPr lvl="0" indent="-317500" algn="just">
              <a:spcBef>
                <a:spcPts val="1000"/>
              </a:spcBef>
            </a:pPr>
            <a:r>
              <a:rPr lang="en-US" dirty="0"/>
              <a:t>Random Forest has a high accuracy than other algorithms</a:t>
            </a:r>
            <a:r>
              <a:rPr lang="en-US" dirty="0" smtClean="0"/>
              <a:t>.</a:t>
            </a:r>
          </a:p>
          <a:p>
            <a:pPr marL="139700" lvl="0" indent="0" algn="just">
              <a:spcBef>
                <a:spcPts val="1000"/>
              </a:spcBef>
              <a:buNone/>
            </a:pPr>
            <a:endParaRPr lang="en-US" dirty="0" smtClean="0"/>
          </a:p>
          <a:p>
            <a:pPr marL="139700" lvl="0" indent="0" algn="just">
              <a:spcBef>
                <a:spcPts val="1000"/>
              </a:spcBef>
              <a:buNone/>
            </a:pPr>
            <a:endParaRPr lang="en-US" dirty="0"/>
          </a:p>
          <a:p>
            <a:pPr marL="139700" lvl="0" indent="0" algn="just">
              <a:spcBef>
                <a:spcPts val="1000"/>
              </a:spcBef>
              <a:buNone/>
            </a:pPr>
            <a:endParaRPr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2001" y="2283792"/>
            <a:ext cx="3840643" cy="2936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254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98"/>
          <p:cNvSpPr txBox="1">
            <a:spLocks noGrp="1"/>
          </p:cNvSpPr>
          <p:nvPr>
            <p:ph type="title"/>
          </p:nvPr>
        </p:nvSpPr>
        <p:spPr>
          <a:xfrm>
            <a:off x="1565430" y="1012631"/>
            <a:ext cx="57983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Decision Tree Regression</a:t>
            </a:r>
            <a:endParaRPr dirty="0"/>
          </a:p>
        </p:txBody>
      </p:sp>
      <p:sp>
        <p:nvSpPr>
          <p:cNvPr id="1382" name="Google Shape;1382;p98"/>
          <p:cNvSpPr txBox="1">
            <a:spLocks noGrp="1"/>
          </p:cNvSpPr>
          <p:nvPr>
            <p:ph type="subTitle" idx="2"/>
          </p:nvPr>
        </p:nvSpPr>
        <p:spPr>
          <a:xfrm>
            <a:off x="613270" y="1893172"/>
            <a:ext cx="7731182" cy="25286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17500" algn="just">
              <a:spcBef>
                <a:spcPts val="1000"/>
              </a:spcBef>
            </a:pPr>
            <a:r>
              <a:rPr lang="en-US" dirty="0"/>
              <a:t>Decision Tree Analysis is a general, predictive </a:t>
            </a:r>
            <a:r>
              <a:rPr lang="en-US" dirty="0" err="1"/>
              <a:t>modelling</a:t>
            </a:r>
            <a:r>
              <a:rPr lang="en-US" dirty="0"/>
              <a:t> tool that has applications spanning a number of different areas. </a:t>
            </a:r>
            <a:endParaRPr lang="en-US" dirty="0" smtClean="0"/>
          </a:p>
          <a:p>
            <a:pPr lvl="0" indent="-317500" algn="just">
              <a:spcBef>
                <a:spcPts val="1000"/>
              </a:spcBef>
            </a:pPr>
            <a:r>
              <a:rPr lang="en-US" dirty="0"/>
              <a:t>It is one of the most widely used and practical methods for supervised learning.</a:t>
            </a:r>
            <a:endParaRPr lang="en-US" dirty="0" smtClean="0"/>
          </a:p>
          <a:p>
            <a:pPr lvl="0" indent="-317500" algn="just">
              <a:spcBef>
                <a:spcPts val="1000"/>
              </a:spcBef>
            </a:pPr>
            <a:r>
              <a:rPr lang="en-US" dirty="0"/>
              <a:t>Decision Trees are a non-parametric supervised learning method used for both classification and regression tasks</a:t>
            </a:r>
            <a:r>
              <a:rPr lang="en-US" dirty="0" smtClean="0"/>
              <a:t>.</a:t>
            </a:r>
          </a:p>
          <a:p>
            <a:pPr indent="-317500" algn="just">
              <a:spcBef>
                <a:spcPts val="1000"/>
              </a:spcBef>
            </a:pPr>
            <a:r>
              <a:rPr lang="en-US" dirty="0"/>
              <a:t>The decision rules are generally in form of if-then-else statements. </a:t>
            </a:r>
            <a:endParaRPr lang="en-US" dirty="0" smtClean="0"/>
          </a:p>
          <a:p>
            <a:pPr indent="-317500" algn="just">
              <a:spcBef>
                <a:spcPts val="1000"/>
              </a:spcBef>
            </a:pPr>
            <a:r>
              <a:rPr lang="en-US" dirty="0" smtClean="0"/>
              <a:t>The </a:t>
            </a:r>
            <a:r>
              <a:rPr lang="en-US" dirty="0"/>
              <a:t>deeper the tree, the more complex the rules and fitter the model.</a:t>
            </a:r>
            <a:endParaRPr lang="en-IN" dirty="0"/>
          </a:p>
          <a:p>
            <a:pPr marL="139700" lvl="0" indent="0" algn="just">
              <a:spcBef>
                <a:spcPts val="1000"/>
              </a:spcBef>
              <a:buNone/>
            </a:pPr>
            <a:endParaRPr lang="en-US" dirty="0" smtClean="0"/>
          </a:p>
          <a:p>
            <a:pPr marL="139700" lvl="0" indent="0" algn="just">
              <a:spcBef>
                <a:spcPts val="1000"/>
              </a:spcBef>
              <a:buNone/>
            </a:pPr>
            <a:endParaRPr lang="en-US" dirty="0" smtClean="0"/>
          </a:p>
          <a:p>
            <a:pPr marL="139700" lvl="0" indent="0" algn="just">
              <a:spcBef>
                <a:spcPts val="1000"/>
              </a:spcBef>
              <a:buNone/>
            </a:pPr>
            <a:endParaRPr lang="en-US" dirty="0"/>
          </a:p>
          <a:p>
            <a:pPr marL="139700" lvl="0" indent="0" algn="just">
              <a:spcBef>
                <a:spcPts val="100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854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p125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Comparing Models</a:t>
            </a:r>
            <a:endParaRPr dirty="0"/>
          </a:p>
        </p:txBody>
      </p:sp>
      <p:sp>
        <p:nvSpPr>
          <p:cNvPr id="1993" name="Google Shape;1993;p125"/>
          <p:cNvSpPr txBox="1">
            <a:spLocks noGrp="1"/>
          </p:cNvSpPr>
          <p:nvPr>
            <p:ph type="subTitle" idx="1"/>
          </p:nvPr>
        </p:nvSpPr>
        <p:spPr>
          <a:xfrm>
            <a:off x="3010904" y="1588177"/>
            <a:ext cx="2952574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Random Forest Regression</a:t>
            </a:r>
            <a:endParaRPr dirty="0"/>
          </a:p>
        </p:txBody>
      </p:sp>
      <p:sp>
        <p:nvSpPr>
          <p:cNvPr id="1994" name="Google Shape;1994;p125"/>
          <p:cNvSpPr txBox="1">
            <a:spLocks noGrp="1"/>
          </p:cNvSpPr>
          <p:nvPr>
            <p:ph type="subTitle" idx="2"/>
          </p:nvPr>
        </p:nvSpPr>
        <p:spPr>
          <a:xfrm>
            <a:off x="3403194" y="2432970"/>
            <a:ext cx="2374754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Accuracy of Random Forest Regression on insurance dataset is 85%</a:t>
            </a:r>
            <a:endParaRPr dirty="0"/>
          </a:p>
        </p:txBody>
      </p:sp>
      <p:sp>
        <p:nvSpPr>
          <p:cNvPr id="1995" name="Google Shape;1995;p125"/>
          <p:cNvSpPr txBox="1">
            <a:spLocks noGrp="1"/>
          </p:cNvSpPr>
          <p:nvPr>
            <p:ph type="subTitle" idx="3"/>
          </p:nvPr>
        </p:nvSpPr>
        <p:spPr>
          <a:xfrm>
            <a:off x="363324" y="153958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Linear Regression</a:t>
            </a:r>
            <a:endParaRPr dirty="0"/>
          </a:p>
        </p:txBody>
      </p:sp>
      <p:sp>
        <p:nvSpPr>
          <p:cNvPr id="1996" name="Google Shape;1996;p125"/>
          <p:cNvSpPr txBox="1">
            <a:spLocks noGrp="1"/>
          </p:cNvSpPr>
          <p:nvPr>
            <p:ph type="subTitle" idx="4"/>
          </p:nvPr>
        </p:nvSpPr>
        <p:spPr>
          <a:xfrm>
            <a:off x="587754" y="2437389"/>
            <a:ext cx="2407237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Accuracy of Linear Regression on insurance dataset is 76%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7" name="Google Shape;1997;p125"/>
          <p:cNvSpPr txBox="1">
            <a:spLocks noGrp="1"/>
          </p:cNvSpPr>
          <p:nvPr>
            <p:ph type="subTitle" idx="5"/>
          </p:nvPr>
        </p:nvSpPr>
        <p:spPr>
          <a:xfrm>
            <a:off x="6144371" y="157050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Decision tree regression</a:t>
            </a:r>
            <a:endParaRPr dirty="0"/>
          </a:p>
        </p:txBody>
      </p:sp>
      <p:sp>
        <p:nvSpPr>
          <p:cNvPr id="1998" name="Google Shape;1998;p125"/>
          <p:cNvSpPr txBox="1">
            <a:spLocks noGrp="1"/>
          </p:cNvSpPr>
          <p:nvPr>
            <p:ph type="subTitle" idx="6"/>
          </p:nvPr>
        </p:nvSpPr>
        <p:spPr>
          <a:xfrm>
            <a:off x="6267199" y="2455058"/>
            <a:ext cx="2435062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Accuracy of Decision tree regression on insurance dataset is 71%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1257756" y="3546325"/>
            <a:ext cx="6308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lvl="0" indent="-317500">
              <a:spcBef>
                <a:spcPts val="1000"/>
              </a:spcBef>
              <a:buClr>
                <a:srgbClr val="1A4568"/>
              </a:buClr>
              <a:buSzPts val="1400"/>
              <a:buFont typeface="Open Sans"/>
              <a:buChar char="●"/>
            </a:pPr>
            <a:r>
              <a:rPr lang="en-US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Therefore we used Random Forest Regression model on the insurance dataset.</a:t>
            </a:r>
            <a:endParaRPr lang="en-IN" sz="1200" dirty="0">
              <a:solidFill>
                <a:srgbClr val="285E8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567011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80"/>
          <p:cNvSpPr txBox="1">
            <a:spLocks noGrp="1"/>
          </p:cNvSpPr>
          <p:nvPr>
            <p:ph type="title"/>
          </p:nvPr>
        </p:nvSpPr>
        <p:spPr>
          <a:xfrm>
            <a:off x="454736" y="728503"/>
            <a:ext cx="337956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Output</a:t>
            </a:r>
            <a:endParaRPr sz="3200" dirty="0"/>
          </a:p>
        </p:txBody>
      </p:sp>
      <p:sp>
        <p:nvSpPr>
          <p:cNvPr id="1098" name="Google Shape;1098;p80"/>
          <p:cNvSpPr txBox="1">
            <a:spLocks noGrp="1"/>
          </p:cNvSpPr>
          <p:nvPr>
            <p:ph type="subTitle" idx="1"/>
          </p:nvPr>
        </p:nvSpPr>
        <p:spPr>
          <a:xfrm>
            <a:off x="1017385" y="1696612"/>
            <a:ext cx="6841016" cy="18191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-317500" algn="l">
              <a:spcBef>
                <a:spcPts val="600"/>
              </a:spcBef>
              <a:spcAft>
                <a:spcPts val="600"/>
              </a:spcAft>
              <a:buClr>
                <a:srgbClr val="285E89"/>
              </a:buClr>
              <a:buSzPts val="1400"/>
              <a:buFont typeface="Proxima Nova"/>
              <a:buChar char="●"/>
            </a:pPr>
            <a:endParaRPr lang="en-IN" sz="1400" dirty="0">
              <a:solidFill>
                <a:srgbClr val="374957"/>
              </a:solidFill>
              <a:highlight>
                <a:srgbClr val="FFFFFF"/>
              </a:highlight>
            </a:endParaRPr>
          </a:p>
          <a:p>
            <a:pPr lvl="0" indent="-317500" algn="l">
              <a:spcBef>
                <a:spcPts val="600"/>
              </a:spcBef>
              <a:spcAft>
                <a:spcPts val="600"/>
              </a:spcAft>
              <a:buClr>
                <a:srgbClr val="285E89"/>
              </a:buClr>
              <a:buSzPts val="1400"/>
              <a:buFont typeface="Proxima Nova"/>
              <a:buChar char="●"/>
            </a:pPr>
            <a:r>
              <a:rPr lang="en-IN" sz="1400" dirty="0" smtClean="0">
                <a:solidFill>
                  <a:srgbClr val="285E89"/>
                </a:solidFill>
                <a:highlight>
                  <a:srgbClr val="FFFFFF"/>
                </a:highlight>
                <a:uFill>
                  <a:noFill/>
                </a:uFill>
              </a:rPr>
              <a:t>Any patient insurance can be predicted with the valid information.</a:t>
            </a:r>
          </a:p>
          <a:p>
            <a:pPr lvl="0" indent="-317500" algn="l">
              <a:spcBef>
                <a:spcPts val="600"/>
              </a:spcBef>
              <a:spcAft>
                <a:spcPts val="600"/>
              </a:spcAft>
              <a:buClr>
                <a:srgbClr val="285E89"/>
              </a:buClr>
              <a:buSzPts val="1400"/>
              <a:buFont typeface="Proxima Nova"/>
              <a:buChar char="●"/>
            </a:pPr>
            <a:r>
              <a:rPr lang="en-IN" sz="1400" dirty="0" smtClean="0">
                <a:solidFill>
                  <a:srgbClr val="285E89"/>
                </a:solidFill>
                <a:highlight>
                  <a:srgbClr val="FFFFFF"/>
                </a:highlight>
                <a:uFill>
                  <a:noFill/>
                </a:uFill>
              </a:rPr>
              <a:t>And the accuracy of the predicted insurance is 85%</a:t>
            </a:r>
          </a:p>
          <a:p>
            <a:pPr lvl="0" indent="-317500" algn="l">
              <a:spcBef>
                <a:spcPts val="600"/>
              </a:spcBef>
              <a:spcAft>
                <a:spcPts val="600"/>
              </a:spcAft>
              <a:buClr>
                <a:srgbClr val="285E89"/>
              </a:buClr>
              <a:buSzPts val="1400"/>
              <a:buFont typeface="Proxima Nova"/>
              <a:buChar char="●"/>
            </a:pPr>
            <a:r>
              <a:rPr lang="en-IN" sz="1400" dirty="0" smtClean="0">
                <a:solidFill>
                  <a:srgbClr val="285E89"/>
                </a:solidFill>
                <a:highlight>
                  <a:srgbClr val="FFFFFF"/>
                </a:highlight>
                <a:uFill>
                  <a:noFill/>
                </a:uFill>
              </a:rPr>
              <a:t>Helps the insurance agency to calculate the insurance of a patient.</a:t>
            </a:r>
          </a:p>
          <a:p>
            <a:pPr lvl="0" indent="-317500" algn="l">
              <a:spcBef>
                <a:spcPts val="600"/>
              </a:spcBef>
              <a:spcAft>
                <a:spcPts val="600"/>
              </a:spcAft>
              <a:buClr>
                <a:srgbClr val="285E89"/>
              </a:buClr>
              <a:buSzPts val="1400"/>
              <a:buFont typeface="Proxima Nova"/>
              <a:buChar char="●"/>
            </a:pPr>
            <a:endParaRPr lang="en-IN" sz="1400" dirty="0">
              <a:solidFill>
                <a:srgbClr val="374957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485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" name="Google Shape;2569;p138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Screenshots of Project</a:t>
            </a:r>
            <a:endParaRPr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1" y="951904"/>
            <a:ext cx="5967412" cy="372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9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62" y="661987"/>
            <a:ext cx="6819900" cy="426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9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361" y="651866"/>
            <a:ext cx="6767513" cy="422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9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49" y="590550"/>
            <a:ext cx="6934199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9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988" y="624481"/>
            <a:ext cx="6910388" cy="431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9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" y="547686"/>
            <a:ext cx="7048500" cy="440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45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" name="Google Shape;2569;p138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CONTENTS</a:t>
            </a:r>
            <a:endParaRPr dirty="0"/>
          </a:p>
        </p:txBody>
      </p:sp>
      <p:sp>
        <p:nvSpPr>
          <p:cNvPr id="2571" name="Google Shape;2571;p138"/>
          <p:cNvSpPr txBox="1">
            <a:spLocks noGrp="1"/>
          </p:cNvSpPr>
          <p:nvPr>
            <p:ph type="subTitle" idx="2"/>
          </p:nvPr>
        </p:nvSpPr>
        <p:spPr>
          <a:xfrm>
            <a:off x="1981011" y="1588808"/>
            <a:ext cx="5111400" cy="2386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600"/>
              </a:spcBef>
              <a:spcAft>
                <a:spcPts val="600"/>
              </a:spcAft>
              <a:buSzPts val="1400"/>
              <a:buFont typeface="Proxima Nova"/>
              <a:buChar char="●"/>
            </a:pPr>
            <a:r>
              <a:rPr lang="en" sz="1400" dirty="0" smtClean="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</a:rPr>
              <a:t>Abstract</a:t>
            </a:r>
            <a:endParaRPr sz="1400" dirty="0">
              <a:solidFill>
                <a:srgbClr val="374957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600"/>
              </a:spcBef>
              <a:spcAft>
                <a:spcPts val="600"/>
              </a:spcAft>
              <a:buSzPts val="1400"/>
              <a:buFont typeface="Proxima Nova"/>
              <a:buChar char="●"/>
            </a:pPr>
            <a:r>
              <a:rPr lang="en" sz="1400" dirty="0" smtClean="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</a:rPr>
              <a:t>System Requirements</a:t>
            </a:r>
            <a:endParaRPr sz="1400" dirty="0">
              <a:solidFill>
                <a:srgbClr val="374957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600"/>
              </a:spcBef>
              <a:spcAft>
                <a:spcPts val="600"/>
              </a:spcAft>
              <a:buSzPts val="1400"/>
              <a:buFont typeface="Proxima Nova"/>
              <a:buChar char="●"/>
            </a:pPr>
            <a:r>
              <a:rPr lang="en" sz="1400" dirty="0" smtClean="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</a:rPr>
              <a:t>Preprocessing Steps</a:t>
            </a:r>
            <a:endParaRPr sz="1400" dirty="0">
              <a:solidFill>
                <a:srgbClr val="374957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600"/>
              </a:spcBef>
              <a:spcAft>
                <a:spcPts val="600"/>
              </a:spcAft>
              <a:buSzPts val="1400"/>
              <a:buFont typeface="Proxima Nova"/>
              <a:buChar char="●"/>
            </a:pPr>
            <a:r>
              <a:rPr lang="en" sz="1400" dirty="0" smtClean="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</a:rPr>
              <a:t>Model Testings</a:t>
            </a:r>
            <a:endParaRPr sz="1400" dirty="0">
              <a:solidFill>
                <a:srgbClr val="374957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600"/>
              </a:spcBef>
              <a:spcAft>
                <a:spcPts val="600"/>
              </a:spcAft>
              <a:buSzPts val="1400"/>
              <a:buFont typeface="Proxima Nova"/>
              <a:buChar char="●"/>
            </a:pPr>
            <a:r>
              <a:rPr lang="en" sz="1400" dirty="0" smtClean="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</a:rPr>
              <a:t>Screenshots of project</a:t>
            </a:r>
          </a:p>
          <a:p>
            <a:pPr marL="457200" lvl="0" indent="-317500" algn="l" rtl="0">
              <a:spcBef>
                <a:spcPts val="600"/>
              </a:spcBef>
              <a:spcAft>
                <a:spcPts val="600"/>
              </a:spcAft>
              <a:buSzPts val="1400"/>
              <a:buFont typeface="Proxima Nova"/>
              <a:buChar char="●"/>
            </a:pPr>
            <a:r>
              <a:rPr lang="en" sz="1400" dirty="0" smtClean="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</a:rPr>
              <a:t>Conclusion</a:t>
            </a:r>
          </a:p>
          <a:p>
            <a:pPr marL="457200" lvl="0" indent="-317500" algn="l" rtl="0">
              <a:spcBef>
                <a:spcPts val="600"/>
              </a:spcBef>
              <a:spcAft>
                <a:spcPts val="600"/>
              </a:spcAft>
              <a:buSzPts val="1400"/>
              <a:buFont typeface="Proxima Nova"/>
              <a:buChar char="●"/>
            </a:pPr>
            <a:r>
              <a:rPr lang="en" sz="1400" dirty="0" smtClean="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</a:rPr>
              <a:t>Future Scope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4245837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98"/>
          <p:cNvSpPr txBox="1">
            <a:spLocks noGrp="1"/>
          </p:cNvSpPr>
          <p:nvPr>
            <p:ph type="title"/>
          </p:nvPr>
        </p:nvSpPr>
        <p:spPr>
          <a:xfrm>
            <a:off x="2877396" y="756423"/>
            <a:ext cx="345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Future Scope</a:t>
            </a:r>
            <a:endParaRPr dirty="0"/>
          </a:p>
        </p:txBody>
      </p:sp>
      <p:sp>
        <p:nvSpPr>
          <p:cNvPr id="1382" name="Google Shape;1382;p98"/>
          <p:cNvSpPr txBox="1">
            <a:spLocks noGrp="1"/>
          </p:cNvSpPr>
          <p:nvPr>
            <p:ph type="subTitle" idx="2"/>
          </p:nvPr>
        </p:nvSpPr>
        <p:spPr>
          <a:xfrm>
            <a:off x="774575" y="1645799"/>
            <a:ext cx="7731182" cy="906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17500" algn="just"/>
            <a:r>
              <a:rPr lang="en-US" dirty="0" smtClean="0"/>
              <a:t>To develop more accuracy using machine learning algorithms &amp; advanced techniques. </a:t>
            </a:r>
          </a:p>
          <a:p>
            <a:pPr lvl="0" indent="-317500" algn="just"/>
            <a:endParaRPr lang="en-US" dirty="0"/>
          </a:p>
          <a:p>
            <a:pPr lvl="0" indent="-317500" algn="just"/>
            <a:r>
              <a:rPr lang="en-US" dirty="0" smtClean="0"/>
              <a:t>To improve the health insurance prediction system.</a:t>
            </a:r>
            <a:endParaRPr dirty="0"/>
          </a:p>
          <a:p>
            <a:pPr marL="139700" lvl="0" indent="0" algn="l" rtl="0"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endParaRPr dirty="0"/>
          </a:p>
        </p:txBody>
      </p:sp>
      <p:sp>
        <p:nvSpPr>
          <p:cNvPr id="4" name="Google Shape;1380;p98"/>
          <p:cNvSpPr txBox="1">
            <a:spLocks/>
          </p:cNvSpPr>
          <p:nvPr/>
        </p:nvSpPr>
        <p:spPr>
          <a:xfrm>
            <a:off x="2953596" y="2670948"/>
            <a:ext cx="34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IN" dirty="0" smtClean="0"/>
              <a:t>Conclusion</a:t>
            </a:r>
            <a:endParaRPr lang="en-IN" dirty="0"/>
          </a:p>
        </p:txBody>
      </p:sp>
      <p:sp>
        <p:nvSpPr>
          <p:cNvPr id="5" name="Google Shape;1382;p98"/>
          <p:cNvSpPr txBox="1">
            <a:spLocks noGrp="1"/>
          </p:cNvSpPr>
          <p:nvPr>
            <p:ph type="subTitle" idx="2"/>
          </p:nvPr>
        </p:nvSpPr>
        <p:spPr>
          <a:xfrm>
            <a:off x="755524" y="3603186"/>
            <a:ext cx="7731182" cy="906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17500" algn="just"/>
            <a:r>
              <a:rPr lang="en-US" dirty="0" smtClean="0"/>
              <a:t>We are able to predict the insurance of patients. And help the insurance agencies to calculate the insurance of their clients.</a:t>
            </a:r>
          </a:p>
          <a:p>
            <a:pPr lvl="0" indent="-317500" algn="just"/>
            <a:endParaRPr lang="en-US" dirty="0"/>
          </a:p>
          <a:p>
            <a:pPr marL="139700" lvl="0" indent="0" algn="just">
              <a:buNone/>
            </a:pPr>
            <a:endParaRPr dirty="0"/>
          </a:p>
          <a:p>
            <a:pPr marL="139700" lvl="0" indent="0" algn="l" rtl="0"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5577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94"/>
          <p:cNvSpPr txBox="1">
            <a:spLocks noGrp="1"/>
          </p:cNvSpPr>
          <p:nvPr>
            <p:ph type="title"/>
          </p:nvPr>
        </p:nvSpPr>
        <p:spPr>
          <a:xfrm>
            <a:off x="1217350" y="1604400"/>
            <a:ext cx="6709200" cy="14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/>
              <a:t>THANK YOU</a:t>
            </a: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120"/>
          <p:cNvSpPr txBox="1">
            <a:spLocks noGrp="1"/>
          </p:cNvSpPr>
          <p:nvPr>
            <p:ph type="subTitle" idx="1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Stone</a:t>
            </a:r>
            <a:endParaRPr/>
          </a:p>
        </p:txBody>
      </p:sp>
      <p:sp>
        <p:nvSpPr>
          <p:cNvPr id="1901" name="Google Shape;1901;p120"/>
          <p:cNvSpPr txBox="1">
            <a:spLocks noGrp="1"/>
          </p:cNvSpPr>
          <p:nvPr>
            <p:ph type="subTitle" idx="2"/>
          </p:nvPr>
        </p:nvSpPr>
        <p:spPr>
          <a:xfrm>
            <a:off x="3610941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“Despite being red, Mars is a cold place”</a:t>
            </a:r>
            <a:endParaRPr/>
          </a:p>
        </p:txBody>
      </p:sp>
      <p:sp>
        <p:nvSpPr>
          <p:cNvPr id="1902" name="Google Shape;1902;p120"/>
          <p:cNvSpPr txBox="1">
            <a:spLocks noGrp="1"/>
          </p:cNvSpPr>
          <p:nvPr>
            <p:ph type="subTitle" idx="3"/>
          </p:nvPr>
        </p:nvSpPr>
        <p:spPr>
          <a:xfrm>
            <a:off x="812063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Claire Blair</a:t>
            </a:r>
            <a:endParaRPr/>
          </a:p>
        </p:txBody>
      </p:sp>
      <p:sp>
        <p:nvSpPr>
          <p:cNvPr id="1903" name="Google Shape;1903;p120"/>
          <p:cNvSpPr txBox="1">
            <a:spLocks noGrp="1"/>
          </p:cNvSpPr>
          <p:nvPr>
            <p:ph type="subTitle" idx="4"/>
          </p:nvPr>
        </p:nvSpPr>
        <p:spPr>
          <a:xfrm>
            <a:off x="1094063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smallest planet”</a:t>
            </a:r>
            <a:endParaRPr/>
          </a:p>
        </p:txBody>
      </p:sp>
      <p:sp>
        <p:nvSpPr>
          <p:cNvPr id="1904" name="Google Shape;1904;p120"/>
          <p:cNvSpPr txBox="1">
            <a:spLocks noGrp="1"/>
          </p:cNvSpPr>
          <p:nvPr>
            <p:ph type="subTitle" idx="5"/>
          </p:nvPr>
        </p:nvSpPr>
        <p:spPr>
          <a:xfrm>
            <a:off x="3328941" y="35097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Kate Poe</a:t>
            </a:r>
            <a:endParaRPr/>
          </a:p>
        </p:txBody>
      </p:sp>
      <p:sp>
        <p:nvSpPr>
          <p:cNvPr id="1905" name="Google Shape;1905;p120"/>
          <p:cNvSpPr txBox="1">
            <a:spLocks noGrp="1"/>
          </p:cNvSpPr>
          <p:nvPr>
            <p:ph type="subTitle" idx="6"/>
          </p:nvPr>
        </p:nvSpPr>
        <p:spPr>
          <a:xfrm>
            <a:off x="3610941" y="38288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far away from Earth”</a:t>
            </a:r>
            <a:endParaRPr/>
          </a:p>
        </p:txBody>
      </p:sp>
      <p:sp>
        <p:nvSpPr>
          <p:cNvPr id="1906" name="Google Shape;1906;p120"/>
          <p:cNvSpPr txBox="1">
            <a:spLocks noGrp="1"/>
          </p:cNvSpPr>
          <p:nvPr>
            <p:ph type="subTitle" idx="7"/>
          </p:nvPr>
        </p:nvSpPr>
        <p:spPr>
          <a:xfrm>
            <a:off x="812063" y="35097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Bob Charlton</a:t>
            </a:r>
            <a:endParaRPr/>
          </a:p>
        </p:txBody>
      </p:sp>
      <p:sp>
        <p:nvSpPr>
          <p:cNvPr id="1907" name="Google Shape;1907;p120"/>
          <p:cNvSpPr txBox="1">
            <a:spLocks noGrp="1"/>
          </p:cNvSpPr>
          <p:nvPr>
            <p:ph type="subTitle" idx="8"/>
          </p:nvPr>
        </p:nvSpPr>
        <p:spPr>
          <a:xfrm>
            <a:off x="1094063" y="38288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a gas giant and has rings”</a:t>
            </a:r>
            <a:endParaRPr/>
          </a:p>
        </p:txBody>
      </p:sp>
      <p:sp>
        <p:nvSpPr>
          <p:cNvPr id="1908" name="Google Shape;1908;p120"/>
          <p:cNvSpPr txBox="1">
            <a:spLocks noGrp="1"/>
          </p:cNvSpPr>
          <p:nvPr>
            <p:ph type="subTitle" idx="9"/>
          </p:nvPr>
        </p:nvSpPr>
        <p:spPr>
          <a:xfrm>
            <a:off x="5845816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Mike Mills</a:t>
            </a:r>
            <a:endParaRPr/>
          </a:p>
        </p:txBody>
      </p:sp>
      <p:sp>
        <p:nvSpPr>
          <p:cNvPr id="1909" name="Google Shape;1909;p120"/>
          <p:cNvSpPr txBox="1">
            <a:spLocks noGrp="1"/>
          </p:cNvSpPr>
          <p:nvPr>
            <p:ph type="subTitle" idx="13"/>
          </p:nvPr>
        </p:nvSpPr>
        <p:spPr>
          <a:xfrm>
            <a:off x="6127816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the biggest planet”</a:t>
            </a:r>
            <a:endParaRPr/>
          </a:p>
        </p:txBody>
      </p:sp>
      <p:sp>
        <p:nvSpPr>
          <p:cNvPr id="1910" name="Google Shape;1910;p120"/>
          <p:cNvSpPr txBox="1">
            <a:spLocks noGrp="1"/>
          </p:cNvSpPr>
          <p:nvPr>
            <p:ph type="subTitle" idx="14"/>
          </p:nvPr>
        </p:nvSpPr>
        <p:spPr>
          <a:xfrm>
            <a:off x="5845816" y="35097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Lilly Roberts</a:t>
            </a:r>
            <a:endParaRPr/>
          </a:p>
        </p:txBody>
      </p:sp>
      <p:sp>
        <p:nvSpPr>
          <p:cNvPr id="1911" name="Google Shape;1911;p120"/>
          <p:cNvSpPr txBox="1">
            <a:spLocks noGrp="1"/>
          </p:cNvSpPr>
          <p:nvPr>
            <p:ph type="subTitle" idx="15"/>
          </p:nvPr>
        </p:nvSpPr>
        <p:spPr>
          <a:xfrm>
            <a:off x="6127816" y="38288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is the second planet from the Sun”</a:t>
            </a:r>
            <a:endParaRPr/>
          </a:p>
        </p:txBody>
      </p:sp>
      <p:sp>
        <p:nvSpPr>
          <p:cNvPr id="1912" name="Google Shape;1912;p120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Testimonials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9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9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9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19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19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1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1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1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/>
                                        <p:tgtEl>
                                          <p:spTgt spid="19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19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98"/>
          <p:cNvSpPr txBox="1">
            <a:spLocks noGrp="1"/>
          </p:cNvSpPr>
          <p:nvPr>
            <p:ph type="title"/>
          </p:nvPr>
        </p:nvSpPr>
        <p:spPr>
          <a:xfrm>
            <a:off x="2877396" y="756423"/>
            <a:ext cx="345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Abstract</a:t>
            </a:r>
            <a:endParaRPr dirty="0"/>
          </a:p>
        </p:txBody>
      </p:sp>
      <p:sp>
        <p:nvSpPr>
          <p:cNvPr id="1382" name="Google Shape;1382;p98"/>
          <p:cNvSpPr txBox="1">
            <a:spLocks noGrp="1"/>
          </p:cNvSpPr>
          <p:nvPr>
            <p:ph type="subTitle" idx="2"/>
          </p:nvPr>
        </p:nvSpPr>
        <p:spPr>
          <a:xfrm>
            <a:off x="560262" y="1645799"/>
            <a:ext cx="7731182" cy="25286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17500" algn="just"/>
            <a:r>
              <a:rPr lang="en-US" dirty="0"/>
              <a:t>The health spending in the US is the highest among all developed nations in absolute numbers as well as a percentage of the economy. </a:t>
            </a:r>
            <a:endParaRPr dirty="0"/>
          </a:p>
          <a:p>
            <a:pPr lvl="0" indent="-317500" algn="just">
              <a:spcBef>
                <a:spcPts val="1000"/>
              </a:spcBef>
            </a:pPr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will develop a medical price prediction system using machine learning algorithms which will aid in steering patients to cost effective providers and thereby curb health spending.</a:t>
            </a:r>
            <a:endParaRPr dirty="0"/>
          </a:p>
          <a:p>
            <a:pPr lvl="0" indent="-317500" algn="just">
              <a:spcBef>
                <a:spcPts val="1000"/>
              </a:spcBef>
            </a:pPr>
            <a:r>
              <a:rPr lang="en-US" dirty="0"/>
              <a:t>The prediction of the medical price will be done using implementing Random Forest Regression algorithm in machine learning</a:t>
            </a:r>
            <a:r>
              <a:rPr lang="en-US" dirty="0" smtClean="0"/>
              <a:t>.</a:t>
            </a:r>
          </a:p>
          <a:p>
            <a:pPr lvl="0" indent="-317500" algn="just">
              <a:spcBef>
                <a:spcPts val="1000"/>
              </a:spcBef>
            </a:pPr>
            <a:r>
              <a:rPr lang="en-US" dirty="0"/>
              <a:t>The policymakers can also use the tool to better understand which providers are relatively expensive and take punitive actions if necessary.</a:t>
            </a:r>
            <a:endParaRPr dirty="0"/>
          </a:p>
          <a:p>
            <a:pPr lvl="0" indent="-317500" algn="just">
              <a:spcBef>
                <a:spcPts val="1000"/>
              </a:spcBef>
            </a:pPr>
            <a:r>
              <a:rPr lang="en-US" dirty="0"/>
              <a:t>Additionally, we plan to include the experiments on the same data with other machine learning models such as </a:t>
            </a:r>
            <a:r>
              <a:rPr lang="en-US" dirty="0" smtClean="0"/>
              <a:t>Decision Trees </a:t>
            </a:r>
            <a:r>
              <a:rPr lang="en-US" dirty="0"/>
              <a:t>and Linear Regression and compare results. </a:t>
            </a:r>
            <a:endParaRPr dirty="0"/>
          </a:p>
          <a:p>
            <a:pPr marL="139700" lvl="0" indent="0" algn="l" rtl="0"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2785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80"/>
          <p:cNvSpPr txBox="1">
            <a:spLocks noGrp="1"/>
          </p:cNvSpPr>
          <p:nvPr>
            <p:ph type="title"/>
          </p:nvPr>
        </p:nvSpPr>
        <p:spPr>
          <a:xfrm>
            <a:off x="454736" y="728503"/>
            <a:ext cx="337956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OBJECTIVE</a:t>
            </a:r>
            <a:endParaRPr sz="3200" dirty="0"/>
          </a:p>
        </p:txBody>
      </p:sp>
      <p:sp>
        <p:nvSpPr>
          <p:cNvPr id="1098" name="Google Shape;1098;p80"/>
          <p:cNvSpPr txBox="1">
            <a:spLocks noGrp="1"/>
          </p:cNvSpPr>
          <p:nvPr>
            <p:ph type="subTitle" idx="1"/>
          </p:nvPr>
        </p:nvSpPr>
        <p:spPr>
          <a:xfrm>
            <a:off x="1446010" y="2130000"/>
            <a:ext cx="6841016" cy="18191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-317500" algn="l">
              <a:spcBef>
                <a:spcPts val="600"/>
              </a:spcBef>
              <a:spcAft>
                <a:spcPts val="600"/>
              </a:spcAft>
              <a:buClr>
                <a:srgbClr val="285E89"/>
              </a:buClr>
              <a:buSzPts val="1400"/>
              <a:buFont typeface="Proxima Nova"/>
              <a:buChar char="●"/>
            </a:pPr>
            <a:endParaRPr lang="en-IN" sz="1400" dirty="0">
              <a:solidFill>
                <a:srgbClr val="374957"/>
              </a:solidFill>
              <a:highlight>
                <a:srgbClr val="FFFFFF"/>
              </a:highlight>
            </a:endParaRPr>
          </a:p>
          <a:p>
            <a:pPr lvl="0" indent="-317500" algn="l">
              <a:spcBef>
                <a:spcPts val="600"/>
              </a:spcBef>
              <a:spcAft>
                <a:spcPts val="600"/>
              </a:spcAft>
              <a:buClr>
                <a:srgbClr val="285E89"/>
              </a:buClr>
              <a:buSzPts val="1400"/>
              <a:buFont typeface="Proxima Nova"/>
              <a:buChar char="●"/>
            </a:pPr>
            <a:r>
              <a:rPr lang="en-IN" sz="1400" dirty="0" smtClean="0">
                <a:solidFill>
                  <a:srgbClr val="285E89"/>
                </a:solidFill>
                <a:highlight>
                  <a:srgbClr val="FFFFFF"/>
                </a:highlight>
                <a:uFill>
                  <a:noFill/>
                </a:uFill>
              </a:rPr>
              <a:t>To predict  the health insurance of a </a:t>
            </a:r>
            <a:r>
              <a:rPr lang="en-IN" sz="1400" dirty="0" err="1" smtClean="0">
                <a:solidFill>
                  <a:srgbClr val="285E89"/>
                </a:solidFill>
                <a:highlight>
                  <a:srgbClr val="FFFFFF"/>
                </a:highlight>
                <a:uFill>
                  <a:noFill/>
                </a:uFill>
              </a:rPr>
              <a:t>pateint</a:t>
            </a:r>
            <a:r>
              <a:rPr lang="en-IN" sz="1400" dirty="0" smtClean="0">
                <a:solidFill>
                  <a:srgbClr val="285E89"/>
                </a:solidFill>
                <a:highlight>
                  <a:srgbClr val="FFFFFF"/>
                </a:highlight>
                <a:uFill>
                  <a:noFill/>
                </a:uFill>
              </a:rPr>
              <a:t>.</a:t>
            </a:r>
          </a:p>
          <a:p>
            <a:pPr lvl="0" indent="-317500" algn="l">
              <a:spcBef>
                <a:spcPts val="600"/>
              </a:spcBef>
              <a:spcAft>
                <a:spcPts val="600"/>
              </a:spcAft>
              <a:buClr>
                <a:srgbClr val="285E89"/>
              </a:buClr>
              <a:buSzPts val="1400"/>
              <a:buFont typeface="Proxima Nova"/>
              <a:buChar char="●"/>
            </a:pPr>
            <a:r>
              <a:rPr lang="en-IN" sz="1400" dirty="0" smtClean="0">
                <a:solidFill>
                  <a:srgbClr val="285E89"/>
                </a:solidFill>
                <a:highlight>
                  <a:srgbClr val="FFFFFF"/>
                </a:highlight>
                <a:uFill>
                  <a:noFill/>
                </a:uFill>
              </a:rPr>
              <a:t>To showcase which patients get more health insurance.</a:t>
            </a:r>
          </a:p>
          <a:p>
            <a:pPr lvl="0" indent="-317500" algn="l">
              <a:spcBef>
                <a:spcPts val="600"/>
              </a:spcBef>
              <a:spcAft>
                <a:spcPts val="600"/>
              </a:spcAft>
              <a:buClr>
                <a:srgbClr val="285E89"/>
              </a:buClr>
              <a:buSzPts val="1400"/>
              <a:buFont typeface="Proxima Nova"/>
              <a:buChar char="●"/>
            </a:pPr>
            <a:r>
              <a:rPr lang="en-IN" sz="1400" dirty="0" smtClean="0">
                <a:solidFill>
                  <a:srgbClr val="285E89"/>
                </a:solidFill>
                <a:highlight>
                  <a:srgbClr val="FFFFFF"/>
                </a:highlight>
                <a:uFill>
                  <a:noFill/>
                </a:uFill>
              </a:rPr>
              <a:t>To help the insurance agency to calculate the insurance of patients. </a:t>
            </a:r>
          </a:p>
          <a:p>
            <a:pPr lvl="0" indent="-317500" algn="l">
              <a:spcBef>
                <a:spcPts val="600"/>
              </a:spcBef>
              <a:spcAft>
                <a:spcPts val="600"/>
              </a:spcAft>
              <a:buClr>
                <a:srgbClr val="285E89"/>
              </a:buClr>
              <a:buSzPts val="1400"/>
              <a:buFont typeface="Proxima Nova"/>
              <a:buChar char="●"/>
            </a:pPr>
            <a:endParaRPr lang="en-IN" sz="1400" dirty="0">
              <a:solidFill>
                <a:srgbClr val="374957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96730" y="1736035"/>
            <a:ext cx="53639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accent1"/>
                </a:solidFill>
                <a:latin typeface="Open Sans" charset="0"/>
                <a:ea typeface="Open Sans" charset="0"/>
                <a:cs typeface="Open Sans" charset="0"/>
              </a:rPr>
              <a:t>The objective of Health insurance cost prediction system are : </a:t>
            </a:r>
            <a:endParaRPr lang="en-IN" dirty="0">
              <a:solidFill>
                <a:schemeClr val="accent1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20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98"/>
          <p:cNvSpPr txBox="1">
            <a:spLocks noGrp="1"/>
          </p:cNvSpPr>
          <p:nvPr>
            <p:ph type="title"/>
          </p:nvPr>
        </p:nvSpPr>
        <p:spPr>
          <a:xfrm>
            <a:off x="2846475" y="363275"/>
            <a:ext cx="345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Requirements</a:t>
            </a:r>
            <a:endParaRPr dirty="0"/>
          </a:p>
        </p:txBody>
      </p:sp>
      <p:sp>
        <p:nvSpPr>
          <p:cNvPr id="1381" name="Google Shape;1381;p98"/>
          <p:cNvSpPr txBox="1">
            <a:spLocks noGrp="1"/>
          </p:cNvSpPr>
          <p:nvPr>
            <p:ph type="subTitle" idx="1"/>
          </p:nvPr>
        </p:nvSpPr>
        <p:spPr>
          <a:xfrm>
            <a:off x="788349" y="1645450"/>
            <a:ext cx="3227059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Software Requirements</a:t>
            </a:r>
            <a:endParaRPr sz="2000" dirty="0"/>
          </a:p>
        </p:txBody>
      </p:sp>
      <p:sp>
        <p:nvSpPr>
          <p:cNvPr id="1383" name="Google Shape;1383;p98"/>
          <p:cNvSpPr txBox="1">
            <a:spLocks noGrp="1"/>
          </p:cNvSpPr>
          <p:nvPr>
            <p:ph type="subTitle" idx="3"/>
          </p:nvPr>
        </p:nvSpPr>
        <p:spPr>
          <a:xfrm>
            <a:off x="5158974" y="1645450"/>
            <a:ext cx="3198729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Hardware Requirements</a:t>
            </a:r>
            <a:endParaRPr sz="2000" dirty="0"/>
          </a:p>
        </p:txBody>
      </p:sp>
      <p:sp>
        <p:nvSpPr>
          <p:cNvPr id="1384" name="Google Shape;1384;p98"/>
          <p:cNvSpPr txBox="1">
            <a:spLocks noGrp="1"/>
          </p:cNvSpPr>
          <p:nvPr>
            <p:ph type="subTitle" idx="4"/>
          </p:nvPr>
        </p:nvSpPr>
        <p:spPr>
          <a:xfrm>
            <a:off x="4855756" y="2184722"/>
            <a:ext cx="3834000" cy="19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317500" algn="l">
              <a:lnSpc>
                <a:spcPct val="150000"/>
              </a:lnSpc>
            </a:pPr>
            <a:r>
              <a:rPr lang="en-US" dirty="0"/>
              <a:t> Processor  </a:t>
            </a:r>
            <a:r>
              <a:rPr lang="en-US" dirty="0" smtClean="0"/>
              <a:t>: Intel </a:t>
            </a:r>
            <a:r>
              <a:rPr lang="en-US" dirty="0"/>
              <a:t>Core </a:t>
            </a:r>
            <a:r>
              <a:rPr lang="en-US" dirty="0" smtClean="0"/>
              <a:t>i5</a:t>
            </a:r>
            <a:endParaRPr dirty="0"/>
          </a:p>
          <a:p>
            <a:pPr lvl="0" indent="-317500" algn="l">
              <a:lnSpc>
                <a:spcPct val="150000"/>
              </a:lnSpc>
              <a:spcBef>
                <a:spcPts val="1000"/>
              </a:spcBef>
            </a:pPr>
            <a:r>
              <a:rPr lang="en-US" dirty="0"/>
              <a:t>Cache Memory  :   4MB</a:t>
            </a:r>
            <a:endParaRPr dirty="0"/>
          </a:p>
          <a:p>
            <a:pPr indent="-317500" algn="l">
              <a:lnSpc>
                <a:spcPct val="150000"/>
              </a:lnSpc>
              <a:spcBef>
                <a:spcPts val="1000"/>
              </a:spcBef>
            </a:pPr>
            <a:r>
              <a:rPr lang="en-US" dirty="0"/>
              <a:t>Hard Disk  </a:t>
            </a:r>
            <a:r>
              <a:rPr lang="en-US" dirty="0" smtClean="0"/>
              <a:t>:  30GB </a:t>
            </a:r>
            <a:r>
              <a:rPr lang="en-US" dirty="0"/>
              <a:t>or </a:t>
            </a:r>
            <a:r>
              <a:rPr lang="en-US" dirty="0" smtClean="0"/>
              <a:t>more</a:t>
            </a:r>
            <a:endParaRPr dirty="0"/>
          </a:p>
          <a:p>
            <a:pPr indent="-317500" algn="l">
              <a:lnSpc>
                <a:spcPct val="150000"/>
              </a:lnSpc>
              <a:spcBef>
                <a:spcPts val="1000"/>
              </a:spcBef>
            </a:pPr>
            <a:r>
              <a:rPr lang="en-US" dirty="0" smtClean="0"/>
              <a:t>RAM</a:t>
            </a:r>
            <a:r>
              <a:rPr lang="en-US" dirty="0"/>
              <a:t> </a:t>
            </a:r>
            <a:r>
              <a:rPr lang="en-US" dirty="0" smtClean="0"/>
              <a:t> : 1GB </a:t>
            </a:r>
            <a:r>
              <a:rPr lang="en-US" dirty="0"/>
              <a:t>or more</a:t>
            </a:r>
            <a:endParaRPr lang="en-IN" dirty="0"/>
          </a:p>
          <a:p>
            <a:pPr marL="139700" lvl="0" indent="0" algn="l" rtl="0"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pPr marL="457200" lvl="3" indent="-34290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</a:pPr>
            <a:r>
              <a:rPr lang="en-US" sz="1200" dirty="0"/>
              <a:t>Operating System  </a:t>
            </a:r>
            <a:r>
              <a:rPr lang="en-US" sz="1200" dirty="0" smtClean="0"/>
              <a:t>: </a:t>
            </a:r>
            <a:r>
              <a:rPr lang="en-US" sz="1200" dirty="0"/>
              <a:t>Window </a:t>
            </a:r>
            <a:r>
              <a:rPr lang="en-US" sz="1200" dirty="0" smtClean="0"/>
              <a:t>10</a:t>
            </a:r>
          </a:p>
          <a:p>
            <a:pPr marL="457200" lvl="3" indent="-34290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</a:pPr>
            <a:endParaRPr lang="en-IN" sz="1200" dirty="0"/>
          </a:p>
          <a:p>
            <a:pPr marL="457200" lvl="3" indent="-34290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</a:pPr>
            <a:r>
              <a:rPr lang="en-US" sz="1200" dirty="0"/>
              <a:t>Coding </a:t>
            </a:r>
            <a:r>
              <a:rPr lang="en-US" sz="1200" dirty="0" smtClean="0"/>
              <a:t>Language : Python</a:t>
            </a:r>
          </a:p>
          <a:p>
            <a:pPr marL="457200" lvl="3" indent="-34290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</a:pPr>
            <a:endParaRPr lang="en-US" sz="1200" dirty="0"/>
          </a:p>
          <a:p>
            <a:pPr marL="457200" lvl="3" indent="-34290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</a:pPr>
            <a:r>
              <a:rPr lang="en-US" sz="1200" dirty="0"/>
              <a:t>Python Distribution </a:t>
            </a:r>
            <a:r>
              <a:rPr lang="en-US" sz="1200" dirty="0" smtClean="0"/>
              <a:t>: Anaconda</a:t>
            </a:r>
            <a:r>
              <a:rPr lang="en-US" sz="1200" dirty="0"/>
              <a:t>, Flask </a:t>
            </a:r>
            <a:endParaRPr lang="en-US" sz="1200" dirty="0" smtClean="0"/>
          </a:p>
          <a:p>
            <a:pPr marL="114300" lvl="3" indent="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None/>
            </a:pPr>
            <a:endParaRPr lang="en-US" sz="1200" dirty="0"/>
          </a:p>
          <a:p>
            <a:pPr marL="457200" lvl="3" indent="-34290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</a:pPr>
            <a:r>
              <a:rPr lang="en-US" sz="1200" dirty="0" smtClean="0"/>
              <a:t>Browser  : Any </a:t>
            </a:r>
            <a:r>
              <a:rPr lang="en-US" sz="1200" dirty="0"/>
              <a:t>Latest Browser Like Chrome</a:t>
            </a:r>
            <a:endParaRPr lang="en-IN" sz="1200" dirty="0"/>
          </a:p>
          <a:p>
            <a:pPr marL="457200" lvl="3" indent="-34290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</a:pPr>
            <a:endParaRPr lang="en-US" dirty="0" smtClean="0"/>
          </a:p>
          <a:p>
            <a:pPr marL="457200" lvl="3" indent="-342900" algn="l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</a:pPr>
            <a:endParaRPr lang="en-IN" sz="1200" dirty="0"/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267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85"/>
          <p:cNvSpPr txBox="1">
            <a:spLocks noGrp="1"/>
          </p:cNvSpPr>
          <p:nvPr>
            <p:ph type="title"/>
          </p:nvPr>
        </p:nvSpPr>
        <p:spPr>
          <a:xfrm>
            <a:off x="734453" y="701657"/>
            <a:ext cx="40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dk1"/>
                </a:solidFill>
              </a:rPr>
              <a:t>DATA SET</a:t>
            </a:r>
            <a:endParaRPr dirty="0"/>
          </a:p>
        </p:txBody>
      </p:sp>
      <p:sp>
        <p:nvSpPr>
          <p:cNvPr id="1156" name="Google Shape;1156;p85"/>
          <p:cNvSpPr txBox="1">
            <a:spLocks noGrp="1"/>
          </p:cNvSpPr>
          <p:nvPr>
            <p:ph type="subTitle" idx="1"/>
          </p:nvPr>
        </p:nvSpPr>
        <p:spPr>
          <a:xfrm>
            <a:off x="911679" y="1276036"/>
            <a:ext cx="7225155" cy="36449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200" dirty="0"/>
              <a:t>We collected the data set from the </a:t>
            </a:r>
            <a:r>
              <a:rPr lang="en-US" sz="1200" dirty="0" err="1"/>
              <a:t>Kaggle</a:t>
            </a:r>
            <a:r>
              <a:rPr lang="en-US" sz="1200" dirty="0"/>
              <a:t>. Data Set consists of 7 variables. They are:</a:t>
            </a:r>
            <a:endParaRPr lang="en-IN" sz="1200" dirty="0"/>
          </a:p>
          <a:p>
            <a:pPr algn="just"/>
            <a:r>
              <a:rPr lang="en-US" sz="1200" dirty="0"/>
              <a:t> </a:t>
            </a:r>
            <a:endParaRPr lang="en-IN" sz="1200" dirty="0"/>
          </a:p>
          <a:p>
            <a:pPr lvl="0" algn="just">
              <a:lnSpc>
                <a:spcPct val="150000"/>
              </a:lnSpc>
            </a:pPr>
            <a:r>
              <a:rPr lang="en-IN" sz="1200" b="1" dirty="0"/>
              <a:t>Age:</a:t>
            </a:r>
            <a:r>
              <a:rPr lang="en-IN" sz="1200" dirty="0"/>
              <a:t> age of primary beneficiary.</a:t>
            </a:r>
          </a:p>
          <a:p>
            <a:pPr lvl="0" algn="just">
              <a:lnSpc>
                <a:spcPct val="150000"/>
              </a:lnSpc>
            </a:pPr>
            <a:r>
              <a:rPr lang="en-IN" sz="1200" b="1" dirty="0"/>
              <a:t>Sex:</a:t>
            </a:r>
            <a:r>
              <a:rPr lang="en-IN" sz="1200" dirty="0"/>
              <a:t> insurance contractor gender, female, male.</a:t>
            </a:r>
          </a:p>
          <a:p>
            <a:pPr lvl="0" algn="just">
              <a:lnSpc>
                <a:spcPct val="150000"/>
              </a:lnSpc>
            </a:pPr>
            <a:r>
              <a:rPr lang="en-IN" sz="1200" b="1" dirty="0"/>
              <a:t>BMI:</a:t>
            </a:r>
            <a:r>
              <a:rPr lang="en-IN" sz="1200" dirty="0"/>
              <a:t> Body mass index, providing an understanding of body, weights that are relatively high or low relative to height, objective index of body weight (kg/m^2) using the ratio of height to weight, ideally 18.5 to 24.9.</a:t>
            </a:r>
          </a:p>
          <a:p>
            <a:pPr lvl="0" algn="just">
              <a:lnSpc>
                <a:spcPct val="150000"/>
              </a:lnSpc>
            </a:pPr>
            <a:r>
              <a:rPr lang="en-IN" sz="1200" b="1" dirty="0"/>
              <a:t>Children:</a:t>
            </a:r>
            <a:r>
              <a:rPr lang="en-IN" sz="1200" dirty="0"/>
              <a:t> Number of children covered by health insurance/Number of dependents.</a:t>
            </a:r>
          </a:p>
          <a:p>
            <a:pPr lvl="0" algn="just">
              <a:lnSpc>
                <a:spcPct val="150000"/>
              </a:lnSpc>
            </a:pPr>
            <a:r>
              <a:rPr lang="en-IN" sz="1200" b="1" dirty="0"/>
              <a:t>Smoker:</a:t>
            </a:r>
            <a:r>
              <a:rPr lang="en-IN" sz="1200" dirty="0"/>
              <a:t> Is the person a smoker or not.</a:t>
            </a:r>
          </a:p>
          <a:p>
            <a:pPr lvl="0" algn="just">
              <a:lnSpc>
                <a:spcPct val="150000"/>
              </a:lnSpc>
            </a:pPr>
            <a:r>
              <a:rPr lang="en-IN" sz="1200" b="1" dirty="0"/>
              <a:t>Region:</a:t>
            </a:r>
            <a:r>
              <a:rPr lang="en-IN" sz="1200" dirty="0"/>
              <a:t> the beneficiary’s residential area in the US, northeast, southeast, </a:t>
            </a:r>
            <a:r>
              <a:rPr lang="en-IN" sz="1200" dirty="0" smtClean="0"/>
              <a:t>southwest, northwest.      </a:t>
            </a:r>
            <a:endParaRPr lang="en-IN" sz="1200" dirty="0"/>
          </a:p>
          <a:p>
            <a:pPr lvl="0" algn="just">
              <a:lnSpc>
                <a:spcPct val="150000"/>
              </a:lnSpc>
            </a:pPr>
            <a:r>
              <a:rPr lang="en-IN" sz="1200" b="1" dirty="0"/>
              <a:t>Charges:</a:t>
            </a:r>
            <a:r>
              <a:rPr lang="en-IN" sz="1200" dirty="0"/>
              <a:t> Individual medical costs billed by health insurance.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3914527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" name="Google Shape;2569;p138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Sample of Dataset</a:t>
            </a:r>
            <a:endParaRPr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552" y="918817"/>
            <a:ext cx="4351631" cy="408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580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98"/>
          <p:cNvSpPr txBox="1">
            <a:spLocks noGrp="1"/>
          </p:cNvSpPr>
          <p:nvPr>
            <p:ph type="title"/>
          </p:nvPr>
        </p:nvSpPr>
        <p:spPr>
          <a:xfrm>
            <a:off x="2877396" y="756423"/>
            <a:ext cx="345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Pre-processing </a:t>
            </a:r>
            <a:endParaRPr dirty="0"/>
          </a:p>
        </p:txBody>
      </p:sp>
      <p:sp>
        <p:nvSpPr>
          <p:cNvPr id="1382" name="Google Shape;1382;p98"/>
          <p:cNvSpPr txBox="1">
            <a:spLocks noGrp="1"/>
          </p:cNvSpPr>
          <p:nvPr>
            <p:ph type="subTitle" idx="2"/>
          </p:nvPr>
        </p:nvSpPr>
        <p:spPr>
          <a:xfrm>
            <a:off x="564679" y="1539781"/>
            <a:ext cx="7731182" cy="25286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17500" algn="just">
              <a:spcBef>
                <a:spcPts val="1000"/>
              </a:spcBef>
            </a:pPr>
            <a:r>
              <a:rPr lang="en-US" dirty="0"/>
              <a:t>Before feeding data to an algorithm we have to apply transformations to our data which is referred as pre-processing.</a:t>
            </a:r>
            <a:endParaRPr dirty="0"/>
          </a:p>
          <a:p>
            <a:pPr marL="139700" lvl="0" indent="0" algn="l" rtl="0"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endParaRPr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484595"/>
              </p:ext>
            </p:extLst>
          </p:nvPr>
        </p:nvGraphicFramePr>
        <p:xfrm>
          <a:off x="1559339" y="2350880"/>
          <a:ext cx="6096000" cy="246888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1200" b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Open Sans" charset="0"/>
                          <a:ea typeface="Open Sans" charset="0"/>
                          <a:cs typeface="Open Sans" charset="0"/>
                          <a:sym typeface="Arial"/>
                        </a:rPr>
                        <a:t>Sex</a:t>
                      </a:r>
                      <a:endParaRPr lang="en-IN" sz="1200" b="0" dirty="0">
                        <a:solidFill>
                          <a:schemeClr val="tx1"/>
                        </a:solidFill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b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Open Sans" charset="0"/>
                          <a:ea typeface="Open Sans" charset="0"/>
                          <a:cs typeface="Open Sans" charset="0"/>
                          <a:sym typeface="Arial"/>
                        </a:rPr>
                        <a:t>Male / Female</a:t>
                      </a:r>
                    </a:p>
                    <a:p>
                      <a:r>
                        <a:rPr lang="en-IN" sz="1200" b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Open Sans" charset="0"/>
                          <a:ea typeface="Open Sans" charset="0"/>
                          <a:cs typeface="Open Sans" charset="0"/>
                          <a:sym typeface="Arial"/>
                        </a:rPr>
                        <a:t>0=Male</a:t>
                      </a:r>
                    </a:p>
                    <a:p>
                      <a:r>
                        <a:rPr lang="en-IN" sz="1200" b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Open Sans" charset="0"/>
                          <a:ea typeface="Open Sans" charset="0"/>
                          <a:cs typeface="Open Sans" charset="0"/>
                          <a:sym typeface="Arial"/>
                        </a:rPr>
                        <a:t>1=Female</a:t>
                      </a:r>
                      <a:endParaRPr lang="en-IN" sz="1200" b="0" dirty="0">
                        <a:solidFill>
                          <a:schemeClr val="tx1"/>
                        </a:solidFill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u="none" strike="noStrike" cap="none" dirty="0" smtClean="0">
                          <a:effectLst/>
                          <a:sym typeface="Arial"/>
                        </a:rPr>
                        <a:t>Smoker</a:t>
                      </a:r>
                      <a:endParaRPr lang="en-IN" sz="1200" dirty="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u="none" strike="noStrike" cap="none" dirty="0" smtClean="0">
                          <a:effectLst/>
                          <a:sym typeface="Arial"/>
                        </a:rPr>
                        <a:t>Whether or not a client smokes</a:t>
                      </a:r>
                    </a:p>
                    <a:p>
                      <a:r>
                        <a:rPr lang="en-IN" sz="1200" u="none" strike="noStrike" cap="none" dirty="0" smtClean="0">
                          <a:effectLst/>
                          <a:sym typeface="Arial"/>
                        </a:rPr>
                        <a:t>1=yes</a:t>
                      </a:r>
                    </a:p>
                    <a:p>
                      <a:r>
                        <a:rPr lang="en-IN" sz="1200" u="none" strike="noStrike" cap="none" dirty="0" smtClean="0">
                          <a:effectLst/>
                          <a:sym typeface="Arial"/>
                        </a:rPr>
                        <a:t>0=no</a:t>
                      </a:r>
                      <a:endParaRPr lang="en-IN" sz="1200" dirty="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sz="1200" u="none" strike="noStrike" cap="none" dirty="0" smtClean="0">
                          <a:effectLst/>
                          <a:sym typeface="Arial"/>
                        </a:rPr>
                        <a:t>Region</a:t>
                      </a:r>
                      <a:endParaRPr lang="en-IN" sz="1200" dirty="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200" u="none" strike="noStrike" cap="none" dirty="0" smtClean="0">
                          <a:effectLst/>
                          <a:sym typeface="Arial"/>
                        </a:rPr>
                        <a:t>Whether the client lives in southwest, northwest, southeast or northeast</a:t>
                      </a:r>
                    </a:p>
                    <a:p>
                      <a:r>
                        <a:rPr lang="en-IN" sz="1200" u="none" strike="noStrike" cap="none" dirty="0" smtClean="0">
                          <a:effectLst/>
                          <a:sym typeface="Arial"/>
                        </a:rPr>
                        <a:t>1=southeast</a:t>
                      </a:r>
                    </a:p>
                    <a:p>
                      <a:r>
                        <a:rPr lang="en-IN" sz="1200" u="none" strike="noStrike" cap="none" dirty="0" smtClean="0">
                          <a:effectLst/>
                          <a:sym typeface="Arial"/>
                        </a:rPr>
                        <a:t>2=southwest</a:t>
                      </a:r>
                    </a:p>
                    <a:p>
                      <a:r>
                        <a:rPr lang="en-IN" sz="1200" u="none" strike="noStrike" cap="none" dirty="0" smtClean="0">
                          <a:effectLst/>
                          <a:sym typeface="Arial"/>
                        </a:rPr>
                        <a:t>3=northeast</a:t>
                      </a:r>
                    </a:p>
                    <a:p>
                      <a:r>
                        <a:rPr lang="en-IN" sz="1200" u="none" strike="noStrike" cap="none" dirty="0" smtClean="0">
                          <a:effectLst/>
                          <a:sym typeface="Arial"/>
                        </a:rPr>
                        <a:t>4=northwest</a:t>
                      </a:r>
                      <a:endParaRPr lang="en-IN" sz="1200" dirty="0">
                        <a:latin typeface="Open Sans" charset="0"/>
                        <a:ea typeface="Open Sans" charset="0"/>
                        <a:cs typeface="Open Sans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7878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98"/>
          <p:cNvSpPr txBox="1">
            <a:spLocks noGrp="1"/>
          </p:cNvSpPr>
          <p:nvPr>
            <p:ph type="title"/>
          </p:nvPr>
        </p:nvSpPr>
        <p:spPr>
          <a:xfrm>
            <a:off x="2877396" y="756423"/>
            <a:ext cx="345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Linear Regression</a:t>
            </a:r>
            <a:endParaRPr dirty="0"/>
          </a:p>
        </p:txBody>
      </p:sp>
      <p:sp>
        <p:nvSpPr>
          <p:cNvPr id="1382" name="Google Shape;1382;p98"/>
          <p:cNvSpPr txBox="1">
            <a:spLocks noGrp="1"/>
          </p:cNvSpPr>
          <p:nvPr>
            <p:ph type="subTitle" idx="2"/>
          </p:nvPr>
        </p:nvSpPr>
        <p:spPr>
          <a:xfrm>
            <a:off x="564679" y="1539781"/>
            <a:ext cx="7731182" cy="25286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17500" algn="just">
              <a:spcBef>
                <a:spcPts val="1000"/>
              </a:spcBef>
            </a:pPr>
            <a:r>
              <a:rPr lang="en-US" dirty="0"/>
              <a:t>Linear Regression is the first machine learning algorithm based on ‘</a:t>
            </a:r>
            <a:r>
              <a:rPr lang="en-US" b="1" dirty="0"/>
              <a:t>Supervised Learning’</a:t>
            </a:r>
            <a:r>
              <a:rPr lang="en-US" dirty="0"/>
              <a:t>. </a:t>
            </a:r>
            <a:endParaRPr lang="en-US" dirty="0" smtClean="0"/>
          </a:p>
          <a:p>
            <a:pPr lvl="0" indent="-317500" algn="just">
              <a:spcBef>
                <a:spcPts val="1000"/>
              </a:spcBef>
            </a:pPr>
            <a:r>
              <a:rPr lang="en-US" dirty="0"/>
              <a:t>Linear regression performs the task to predict a dependent variable value (y) based on a given independent variable (x</a:t>
            </a:r>
            <a:r>
              <a:rPr lang="en-US" dirty="0" smtClean="0"/>
              <a:t>).</a:t>
            </a:r>
          </a:p>
          <a:p>
            <a:pPr lvl="0" indent="-317500" algn="just">
              <a:spcBef>
                <a:spcPts val="1000"/>
              </a:spcBef>
            </a:pPr>
            <a:r>
              <a:rPr lang="en-US" dirty="0"/>
              <a:t>It is a statistical method that is used for predictive analysis</a:t>
            </a:r>
            <a:r>
              <a:rPr lang="en-US" dirty="0" smtClean="0"/>
              <a:t>.</a:t>
            </a:r>
          </a:p>
          <a:p>
            <a:pPr marL="139700" lvl="0" indent="0" algn="just">
              <a:spcBef>
                <a:spcPts val="1000"/>
              </a:spcBef>
              <a:buNone/>
            </a:pPr>
            <a:endParaRPr lang="en-US" dirty="0"/>
          </a:p>
          <a:p>
            <a:pPr marL="139700" lvl="0" indent="0" algn="just">
              <a:spcBef>
                <a:spcPts val="1000"/>
              </a:spcBef>
              <a:buNone/>
            </a:pPr>
            <a:endParaRPr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421" y="2841901"/>
            <a:ext cx="2143125" cy="2143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6337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705</Words>
  <Application>Microsoft Office PowerPoint</Application>
  <PresentationFormat>On-screen Show (16:9)</PresentationFormat>
  <Paragraphs>122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Open Sans</vt:lpstr>
      <vt:lpstr>Josefin Sans</vt:lpstr>
      <vt:lpstr>Proxima Nova</vt:lpstr>
      <vt:lpstr>Aquatic and Physical Therapy Center XL by Slidesgo</vt:lpstr>
      <vt:lpstr>HEALTH INSURANCE COST PREDICTION</vt:lpstr>
      <vt:lpstr>CONTENTS</vt:lpstr>
      <vt:lpstr>Abstract</vt:lpstr>
      <vt:lpstr>OBJECTIVE</vt:lpstr>
      <vt:lpstr>Requirements</vt:lpstr>
      <vt:lpstr>DATA SET</vt:lpstr>
      <vt:lpstr>Sample of Dataset</vt:lpstr>
      <vt:lpstr>Pre-processing </vt:lpstr>
      <vt:lpstr>Linear Regression</vt:lpstr>
      <vt:lpstr>Random Forest Regression</vt:lpstr>
      <vt:lpstr>Decision Tree Regression</vt:lpstr>
      <vt:lpstr>Comparing Models</vt:lpstr>
      <vt:lpstr>Output</vt:lpstr>
      <vt:lpstr>Screenshots of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Scope</vt:lpstr>
      <vt:lpstr>THANK YOU</vt:lpstr>
      <vt:lpstr>Testimonials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INSURANCE COST PREDICTION</dc:title>
  <dc:creator>KALYANI</dc:creator>
  <cp:lastModifiedBy>KALYANI</cp:lastModifiedBy>
  <cp:revision>15</cp:revision>
  <dcterms:modified xsi:type="dcterms:W3CDTF">2023-02-22T16:35:01Z</dcterms:modified>
</cp:coreProperties>
</file>